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405" r:id="rId12"/>
  </p:sldMasterIdLst>
  <p:sldIdLst>
    <p:sldId id="287" r:id="rId14"/>
    <p:sldId id="320" r:id="rId15"/>
    <p:sldId id="339" r:id="rId16"/>
    <p:sldId id="322" r:id="rId17"/>
    <p:sldId id="346" r:id="rId18"/>
    <p:sldId id="347" r:id="rId19"/>
    <p:sldId id="348" r:id="rId20"/>
    <p:sldId id="340" r:id="rId21"/>
    <p:sldId id="349" r:id="rId22"/>
    <p:sldId id="362" r:id="rId23"/>
    <p:sldId id="353" r:id="rId24"/>
    <p:sldId id="354" r:id="rId25"/>
    <p:sldId id="350" r:id="rId26"/>
    <p:sldId id="355" r:id="rId27"/>
    <p:sldId id="356" r:id="rId28"/>
    <p:sldId id="357" r:id="rId29"/>
    <p:sldId id="358" r:id="rId30"/>
    <p:sldId id="359" r:id="rId31"/>
    <p:sldId id="351" r:id="rId32"/>
    <p:sldId id="352" r:id="rId33"/>
    <p:sldId id="360" r:id="rId34"/>
    <p:sldId id="361" r:id="rId35"/>
    <p:sldId id="341" r:id="rId36"/>
    <p:sldId id="363" r:id="rId37"/>
    <p:sldId id="326" r:id="rId38"/>
    <p:sldId id="327" r:id="rId39"/>
    <p:sldId id="329" r:id="rId40"/>
    <p:sldId id="330" r:id="rId41"/>
    <p:sldId id="328" r:id="rId42"/>
    <p:sldId id="331" r:id="rId43"/>
    <p:sldId id="335" r:id="rId44"/>
    <p:sldId id="332" r:id="rId45"/>
    <p:sldId id="334" r:id="rId46"/>
    <p:sldId id="333" r:id="rId47"/>
    <p:sldId id="336" r:id="rId48"/>
    <p:sldId id="337" r:id="rId49"/>
    <p:sldId id="342" r:id="rId50"/>
    <p:sldId id="343" r:id="rId51"/>
    <p:sldId id="344" r:id="rId52"/>
    <p:sldId id="345" r:id="rId53"/>
    <p:sldId id="319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5A5A5A"/>
    <a:srgbClr val="FFFFFF"/>
    <a:srgbClr val="63BDC9"/>
    <a:srgbClr val="418595"/>
    <a:srgbClr val="1BADA6"/>
    <a:srgbClr val="A8D8D7"/>
    <a:srgbClr val="62A9BA"/>
    <a:srgbClr val="82CFDE"/>
    <a:srgbClr val="82BBC8"/>
    <a:srgbClr val="52BDD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987" autoAdjust="0"/>
    <p:restoredTop sz="99561" autoAdjust="0"/>
  </p:normalViewPr>
  <p:slideViewPr>
    <p:cSldViewPr snapToGrid="0" snapToObjects="1">
      <p:cViewPr varScale="1">
        <p:scale>
          <a:sx n="103" d="100"/>
          <a:sy n="103" d="100"/>
        </p:scale>
        <p:origin x="138" y="348"/>
      </p:cViewPr>
      <p:guideLst>
        <p:guide orient="horz" pos="2150"/>
        <p:guide pos="38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slide" Target="slides/slide1.xml"></Relationship><Relationship Id="rId15" Type="http://schemas.openxmlformats.org/officeDocument/2006/relationships/slide" Target="slides/slide2.xml"></Relationship><Relationship Id="rId16" Type="http://schemas.openxmlformats.org/officeDocument/2006/relationships/slide" Target="slides/slide3.xml"></Relationship><Relationship Id="rId17" Type="http://schemas.openxmlformats.org/officeDocument/2006/relationships/slide" Target="slides/slide4.xml"></Relationship><Relationship Id="rId18" Type="http://schemas.openxmlformats.org/officeDocument/2006/relationships/slide" Target="slides/slide5.xml"></Relationship><Relationship Id="rId19" Type="http://schemas.openxmlformats.org/officeDocument/2006/relationships/slide" Target="slides/slide6.xml"></Relationship><Relationship Id="rId20" Type="http://schemas.openxmlformats.org/officeDocument/2006/relationships/slide" Target="slides/slide7.xml"></Relationship><Relationship Id="rId21" Type="http://schemas.openxmlformats.org/officeDocument/2006/relationships/slide" Target="slides/slide8.xml"></Relationship><Relationship Id="rId22" Type="http://schemas.openxmlformats.org/officeDocument/2006/relationships/slide" Target="slides/slide9.xml"></Relationship><Relationship Id="rId23" Type="http://schemas.openxmlformats.org/officeDocument/2006/relationships/slide" Target="slides/slide10.xml"></Relationship><Relationship Id="rId24" Type="http://schemas.openxmlformats.org/officeDocument/2006/relationships/slide" Target="slides/slide11.xml"></Relationship><Relationship Id="rId25" Type="http://schemas.openxmlformats.org/officeDocument/2006/relationships/slide" Target="slides/slide12.xml"></Relationship><Relationship Id="rId26" Type="http://schemas.openxmlformats.org/officeDocument/2006/relationships/slide" Target="slides/slide13.xml"></Relationship><Relationship Id="rId27" Type="http://schemas.openxmlformats.org/officeDocument/2006/relationships/slide" Target="slides/slide14.xml"></Relationship><Relationship Id="rId28" Type="http://schemas.openxmlformats.org/officeDocument/2006/relationships/slide" Target="slides/slide15.xml"></Relationship><Relationship Id="rId29" Type="http://schemas.openxmlformats.org/officeDocument/2006/relationships/slide" Target="slides/slide16.xml"></Relationship><Relationship Id="rId30" Type="http://schemas.openxmlformats.org/officeDocument/2006/relationships/slide" Target="slides/slide17.xml"></Relationship><Relationship Id="rId31" Type="http://schemas.openxmlformats.org/officeDocument/2006/relationships/slide" Target="slides/slide18.xml"></Relationship><Relationship Id="rId32" Type="http://schemas.openxmlformats.org/officeDocument/2006/relationships/slide" Target="slides/slide19.xml"></Relationship><Relationship Id="rId33" Type="http://schemas.openxmlformats.org/officeDocument/2006/relationships/slide" Target="slides/slide20.xml"></Relationship><Relationship Id="rId34" Type="http://schemas.openxmlformats.org/officeDocument/2006/relationships/slide" Target="slides/slide21.xml"></Relationship><Relationship Id="rId35" Type="http://schemas.openxmlformats.org/officeDocument/2006/relationships/slide" Target="slides/slide22.xml"></Relationship><Relationship Id="rId36" Type="http://schemas.openxmlformats.org/officeDocument/2006/relationships/slide" Target="slides/slide23.xml"></Relationship><Relationship Id="rId37" Type="http://schemas.openxmlformats.org/officeDocument/2006/relationships/slide" Target="slides/slide24.xml"></Relationship><Relationship Id="rId38" Type="http://schemas.openxmlformats.org/officeDocument/2006/relationships/slide" Target="slides/slide25.xml"></Relationship><Relationship Id="rId39" Type="http://schemas.openxmlformats.org/officeDocument/2006/relationships/slide" Target="slides/slide26.xml"></Relationship><Relationship Id="rId40" Type="http://schemas.openxmlformats.org/officeDocument/2006/relationships/slide" Target="slides/slide27.xml"></Relationship><Relationship Id="rId41" Type="http://schemas.openxmlformats.org/officeDocument/2006/relationships/slide" Target="slides/slide28.xml"></Relationship><Relationship Id="rId42" Type="http://schemas.openxmlformats.org/officeDocument/2006/relationships/slide" Target="slides/slide29.xml"></Relationship><Relationship Id="rId43" Type="http://schemas.openxmlformats.org/officeDocument/2006/relationships/slide" Target="slides/slide30.xml"></Relationship><Relationship Id="rId44" Type="http://schemas.openxmlformats.org/officeDocument/2006/relationships/slide" Target="slides/slide31.xml"></Relationship><Relationship Id="rId45" Type="http://schemas.openxmlformats.org/officeDocument/2006/relationships/slide" Target="slides/slide32.xml"></Relationship><Relationship Id="rId46" Type="http://schemas.openxmlformats.org/officeDocument/2006/relationships/slide" Target="slides/slide33.xml"></Relationship><Relationship Id="rId47" Type="http://schemas.openxmlformats.org/officeDocument/2006/relationships/slide" Target="slides/slide34.xml"></Relationship><Relationship Id="rId48" Type="http://schemas.openxmlformats.org/officeDocument/2006/relationships/slide" Target="slides/slide35.xml"></Relationship><Relationship Id="rId49" Type="http://schemas.openxmlformats.org/officeDocument/2006/relationships/slide" Target="slides/slide36.xml"></Relationship><Relationship Id="rId50" Type="http://schemas.openxmlformats.org/officeDocument/2006/relationships/slide" Target="slides/slide37.xml"></Relationship><Relationship Id="rId51" Type="http://schemas.openxmlformats.org/officeDocument/2006/relationships/slide" Target="slides/slide38.xml"></Relationship><Relationship Id="rId52" Type="http://schemas.openxmlformats.org/officeDocument/2006/relationships/slide" Target="slides/slide39.xml"></Relationship><Relationship Id="rId53" Type="http://schemas.openxmlformats.org/officeDocument/2006/relationships/slide" Target="slides/slide40.xml"></Relationship><Relationship Id="rId54" Type="http://schemas.openxmlformats.org/officeDocument/2006/relationships/slide" Target="slides/slide41.xml"></Relationship><Relationship Id="rId55" Type="http://schemas.openxmlformats.org/officeDocument/2006/relationships/viewProps" Target="viewProps.xml"></Relationship><Relationship Id="rId56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5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2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6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8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5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3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3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4386962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3474464.png"></Relationship><Relationship Id="rId3" Type="http://schemas.openxmlformats.org/officeDocument/2006/relationships/image" Target="../media/fImage251103505705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3608145.png"></Relationship><Relationship Id="rId3" Type="http://schemas.openxmlformats.org/officeDocument/2006/relationships/image" Target="../media/fImage4750343623281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3096827.png"></Relationship><Relationship Id="rId3" Type="http://schemas.openxmlformats.org/officeDocument/2006/relationships/image" Target="../media/fImage4268323199961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367491.png"></Relationship><Relationship Id="rId3" Type="http://schemas.openxmlformats.org/officeDocument/2006/relationships/image" Target="../media/fImage243453692995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3741942.png"></Relationship><Relationship Id="rId3" Type="http://schemas.openxmlformats.org/officeDocument/2006/relationships/image" Target="../media/fImage3452873944827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3795436.png"></Relationship><Relationship Id="rId3" Type="http://schemas.openxmlformats.org/officeDocument/2006/relationships/image" Target="../media/fImage267513952391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3844604.png"></Relationship><Relationship Id="rId3" Type="http://schemas.openxmlformats.org/officeDocument/2006/relationships/image" Target="../media/fImage2977883963902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389153.png"></Relationship><Relationship Id="rId3" Type="http://schemas.openxmlformats.org/officeDocument/2006/relationships/image" Target="../media/fImage31796397292.png"></Relationship><Relationship Id="rId4" Type="http://schemas.openxmlformats.org/officeDocument/2006/relationships/image" Target="../media/fImage250413982382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3127421.png"></Relationship><Relationship Id="rId3" Type="http://schemas.openxmlformats.org/officeDocument/2006/relationships/image" Target="../media/fImage110874018716.png"></Relationship><Relationship Id="rId4" Type="http://schemas.openxmlformats.org/officeDocument/2006/relationships/image" Target="../media/fImage14994029718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3159895.png"></Relationship><Relationship Id="rId3" Type="http://schemas.openxmlformats.org/officeDocument/2006/relationships/image" Target="../media/fImage120014055447.png"></Relationship><Relationship Id="rId4" Type="http://schemas.openxmlformats.org/officeDocument/2006/relationships/image" Target="../media/fImage16314061726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4124771.png"></Relationship><Relationship Id="rId3" Type="http://schemas.openxmlformats.org/officeDocument/2006/relationships/image" Target="../media/fImage129334141538.png"></Relationship><Relationship Id="rId4" Type="http://schemas.openxmlformats.org/officeDocument/2006/relationships/image" Target="../media/fImage17234151869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4219912.png"></Relationship><Relationship Id="rId3" Type="http://schemas.openxmlformats.org/officeDocument/2006/relationships/image" Target="../media/fImage1250184265667.png"></Relationship><Relationship Id="rId4" Type="http://schemas.openxmlformats.org/officeDocument/2006/relationships/image" Target="../media/fImage1596964276299.png"></Relationship><Relationship Id="rId5" Type="http://schemas.openxmlformats.org/officeDocument/2006/relationships/image" Target="../media/fImage337554287035.png"></Relationship><Relationship Id="rId6" Type="http://schemas.openxmlformats.org/officeDocument/2006/relationships/image" Target="../media/fImage332464299894.png"></Relationship><Relationship Id="rId7" Type="http://schemas.openxmlformats.org/officeDocument/2006/relationships/image" Target="../media/fImage582814308703.png"></Relationship><Relationship Id="rId8" Type="http://schemas.openxmlformats.org/officeDocument/2006/relationships/image" Target="../media/fImage1586234313811.png"></Relationship><Relationship Id="rId9" Type="http://schemas.openxmlformats.org/officeDocument/2006/relationships/image" Target="../media/fImage529194321322.png"></Relationship><Relationship Id="rId10" Type="http://schemas.openxmlformats.org/officeDocument/2006/relationships/image" Target="../media/fImage9492433333.png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4527673.png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1.xml"></Relationship></Relationships>
</file>

<file path=ppt/slides/_rels/slide35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png"></Relationship><Relationship Id="rId4" Type="http://schemas.openxmlformats.org/officeDocument/2006/relationships/slideLayout" Target="../slideLayouts/slideLayout1.xml"></Relationship></Relationships>
</file>

<file path=ppt/slides/_rels/slide36.xml.rels><?xml version="1.0" encoding="UTF-8"?>
<Relationships xmlns="http://schemas.openxmlformats.org/package/2006/relationships"><Relationship Id="rId3" Type="http://schemas.openxmlformats.org/officeDocument/2006/relationships/image" Target="../media/image7.jpeg"></Relationship><Relationship Id="rId2" Type="http://schemas.openxmlformats.org/officeDocument/2006/relationships/image" Target="../media/image5.png"></Relationship><Relationship Id="rId4" Type="http://schemas.openxmlformats.org/officeDocument/2006/relationships/image" Target="../media/image8.png"></Relationship><Relationship Id="rId5" Type="http://schemas.openxmlformats.org/officeDocument/2006/relationships/slideLayout" Target="../slideLayouts/slideLayout1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fImage2760323241.png"></Relationship><Relationship Id="rId3" Type="http://schemas.openxmlformats.org/officeDocument/2006/relationships/image" Target="../media/fImage360012448467.jpeg"></Relationship><Relationship Id="rId4" Type="http://schemas.openxmlformats.org/officeDocument/2006/relationships/image" Target="../media/fImage130402466334.png"></Relationship><Relationship Id="rId5" Type="http://schemas.openxmlformats.org/officeDocument/2006/relationships/image" Target="../media/fImage17262476500.png"></Relationship><Relationship Id="rId6" Type="http://schemas.openxmlformats.org/officeDocument/2006/relationships/slideLayout" Target="../slideLayouts/slideLayout1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fImage276032369169.png"></Relationship><Relationship Id="rId3" Type="http://schemas.openxmlformats.org/officeDocument/2006/relationships/image" Target="../media/fImage479212645724.jpeg"></Relationship><Relationship Id="rId4" Type="http://schemas.openxmlformats.org/officeDocument/2006/relationships/image" Target="../media/fImage45482651478.png"></Relationship><Relationship Id="rId5" Type="http://schemas.openxmlformats.org/officeDocument/2006/relationships/image" Target="../media/fImage110932669358.png"></Relationship><Relationship Id="rId6" Type="http://schemas.openxmlformats.org/officeDocument/2006/relationships/slideLayout" Target="../slideLayouts/slideLayout1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fImage276032396962.png"></Relationship><Relationship Id="rId3" Type="http://schemas.openxmlformats.org/officeDocument/2006/relationships/image" Target="../media/fImage5632262674464.jpeg"></Relationship><Relationship Id="rId4" Type="http://schemas.openxmlformats.org/officeDocument/2006/relationships/image" Target="../media/fImage48222685705.png"></Relationship><Relationship Id="rId5" Type="http://schemas.openxmlformats.org/officeDocument/2006/relationships/image" Target="../media/fImage203452698145.png"></Relationship><Relationship Id="rId6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4" Type="http://schemas.openxmlformats.org/officeDocument/2006/relationships/slideLayout" Target="../slideLayouts/slideLayout1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fImage276032803281.png"></Relationship><Relationship Id="rId3" Type="http://schemas.openxmlformats.org/officeDocument/2006/relationships/image" Target="../media/fImage3106892826827.jpeg"></Relationship><Relationship Id="rId4" Type="http://schemas.openxmlformats.org/officeDocument/2006/relationships/image" Target="../media/fImage9129012839961.jpeg"></Relationship><Relationship Id="rId5" Type="http://schemas.openxmlformats.org/officeDocument/2006/relationships/image" Target="../media/fImage290229284491.jpeg"></Relationship><Relationship Id="rId6" Type="http://schemas.openxmlformats.org/officeDocument/2006/relationships/image" Target="../media/fImage3614822852995.jpeg"></Relationship><Relationship Id="rId7" Type="http://schemas.openxmlformats.org/officeDocument/2006/relationships/slideLayout" Target="../slideLayouts/slideLayout1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26441.png"></Relationship><Relationship Id="rId3" Type="http://schemas.openxmlformats.org/officeDocument/2006/relationships/image" Target="../media/fImage638602778467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2816334.png"></Relationship><Relationship Id="rId3" Type="http://schemas.openxmlformats.org/officeDocument/2006/relationships/image" Target="../media/fImage346442836500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2919169.png"></Relationship><Relationship Id="rId3" Type="http://schemas.openxmlformats.org/officeDocument/2006/relationships/image" Target="../media/fImage337612935724.png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3333051478.png"></Relationship><Relationship Id="rId3" Type="http://schemas.openxmlformats.org/officeDocument/2006/relationships/image" Target="../media/fImage370994349358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925195" y="5055870"/>
            <a:ext cx="4900295" cy="116776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이경준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- </a:t>
            </a: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팀장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김연찬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권범수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정범균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(</a:t>
            </a:r>
            <a:r>
              <a:rPr lang="en-US" altLang="ko-KR" sz="1715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휴학</a:t>
            </a:r>
            <a:r>
              <a:rPr lang="en-US" altLang="ko-KR" sz="1715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1715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도형 169">
            <a:extLst>
              <a:ext uri="{FF2B5EF4-FFF2-40B4-BE49-F238E27FC236}">
                <a16:creationId xmlns:a16="http://schemas.microsoft.com/office/drawing/2014/main" id="{AAEE5429-206C-4E79-9992-ED5CEBB6700A}"/>
              </a:ext>
            </a:extLst>
          </p:cNvPr>
          <p:cNvSpPr>
            <a:spLocks/>
          </p:cNvSpPr>
          <p:nvPr/>
        </p:nvSpPr>
        <p:spPr>
          <a:xfrm>
            <a:off x="1807845" y="2520315"/>
            <a:ext cx="8576945" cy="13442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8000" spc="-170" b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DAEMONIS</a:t>
            </a:r>
            <a:endParaRPr lang="ko-KR" altLang="en-US" sz="8000" b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배경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88"/>
          <p:cNvSpPr txBox="1">
            <a:spLocks/>
          </p:cNvSpPr>
          <p:nvPr/>
        </p:nvSpPr>
        <p:spPr>
          <a:xfrm rot="0">
            <a:off x="3202305" y="3430270"/>
            <a:ext cx="1008062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액트 1 배경 타일 깔아서 여기 넣을것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43" descr="C:/Users/lionk/AppData/Roaming/PolarisOffice/ETemp/22848_6930192/fImage25110350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4775" y="1842135"/>
            <a:ext cx="6901815" cy="3610610"/>
          </a:xfrm>
          <a:prstGeom prst="rect"/>
          <a:noFill/>
        </p:spPr>
      </p:pic>
      <p:sp>
        <p:nvSpPr>
          <p:cNvPr id="5" name="텍스트 상자 48"/>
          <p:cNvSpPr txBox="1">
            <a:spLocks/>
          </p:cNvSpPr>
          <p:nvPr/>
        </p:nvSpPr>
        <p:spPr>
          <a:xfrm rot="0">
            <a:off x="4448810" y="5534025"/>
            <a:ext cx="330898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메인화면 와이어프레임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50" descr="C:/Users/lionk/AppData/Roaming/PolarisOffice/ETemp/22848_6930192/fImage475034362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96160" y="1746885"/>
            <a:ext cx="7853045" cy="44348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28" descr="C:/Users/lionk/AppData/Roaming/PolarisOffice/ETemp/22848_6930192/fImage426832319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4095" y="1746885"/>
            <a:ext cx="8013700" cy="4561840"/>
          </a:xfrm>
          <a:prstGeom prst="rect"/>
          <a:noFill/>
        </p:spPr>
      </p:pic>
      <p:sp>
        <p:nvSpPr>
          <p:cNvPr id="5" name="텍스트 상자 29"/>
          <p:cNvSpPr txBox="1">
            <a:spLocks/>
          </p:cNvSpPr>
          <p:nvPr/>
        </p:nvSpPr>
        <p:spPr>
          <a:xfrm rot="0">
            <a:off x="2247265" y="132143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메뉴 아이콘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30"/>
          <p:cNvSpPr txBox="1">
            <a:spLocks/>
          </p:cNvSpPr>
          <p:nvPr/>
        </p:nvSpPr>
        <p:spPr>
          <a:xfrm rot="0">
            <a:off x="5314315" y="200723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보스 HP바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31"/>
          <p:cNvSpPr txBox="1">
            <a:spLocks/>
          </p:cNvSpPr>
          <p:nvPr/>
        </p:nvSpPr>
        <p:spPr>
          <a:xfrm rot="0">
            <a:off x="8753475" y="131889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미니맵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32"/>
          <p:cNvSpPr txBox="1">
            <a:spLocks/>
          </p:cNvSpPr>
          <p:nvPr/>
        </p:nvSpPr>
        <p:spPr>
          <a:xfrm rot="0">
            <a:off x="1609725" y="249364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콤보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33"/>
          <p:cNvSpPr txBox="1">
            <a:spLocks/>
          </p:cNvSpPr>
          <p:nvPr/>
        </p:nvSpPr>
        <p:spPr>
          <a:xfrm rot="0">
            <a:off x="647065" y="3255645"/>
            <a:ext cx="1639570" cy="7689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r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아이템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342900" indent="-342900" algn="r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획득알림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34"/>
          <p:cNvSpPr txBox="1">
            <a:spLocks/>
          </p:cNvSpPr>
          <p:nvPr/>
        </p:nvSpPr>
        <p:spPr>
          <a:xfrm rot="0">
            <a:off x="1056640" y="486219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조이스틱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35"/>
          <p:cNvSpPr txBox="1">
            <a:spLocks/>
          </p:cNvSpPr>
          <p:nvPr/>
        </p:nvSpPr>
        <p:spPr>
          <a:xfrm rot="0">
            <a:off x="1297940" y="592899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경험치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36"/>
          <p:cNvSpPr txBox="1">
            <a:spLocks/>
          </p:cNvSpPr>
          <p:nvPr/>
        </p:nvSpPr>
        <p:spPr>
          <a:xfrm rot="0">
            <a:off x="4057650" y="5651500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HP,MP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37"/>
          <p:cNvSpPr txBox="1">
            <a:spLocks/>
          </p:cNvSpPr>
          <p:nvPr/>
        </p:nvSpPr>
        <p:spPr>
          <a:xfrm rot="0">
            <a:off x="5211445" y="464629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아이템 퀵슬롯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38"/>
          <p:cNvSpPr txBox="1">
            <a:spLocks/>
          </p:cNvSpPr>
          <p:nvPr/>
        </p:nvSpPr>
        <p:spPr>
          <a:xfrm rot="0">
            <a:off x="10140950" y="496125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스킬 슬롯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39"/>
          <p:cNvSpPr txBox="1">
            <a:spLocks/>
          </p:cNvSpPr>
          <p:nvPr/>
        </p:nvSpPr>
        <p:spPr>
          <a:xfrm rot="0">
            <a:off x="10132695" y="3424555"/>
            <a:ext cx="275907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22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퀘스트</a:t>
            </a:r>
            <a:endParaRPr lang="ko-KR" altLang="en-US" sz="22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40"/>
          <p:cNvSpPr txBox="1">
            <a:spLocks/>
          </p:cNvSpPr>
          <p:nvPr/>
        </p:nvSpPr>
        <p:spPr>
          <a:xfrm rot="0">
            <a:off x="10124440" y="2988310"/>
            <a:ext cx="275907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Tx/>
              <a:buNone/>
            </a:pPr>
            <a:r>
              <a:rPr lang="ko-KR" alt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던전 게이지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4448810" y="5534025"/>
            <a:ext cx="330898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아이템창 와이어프레임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2" descr="C:/Users/lionk/AppData/Roaming/PolarisOffice/ETemp/22848_6930192/fImage24345369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2235" y="1842770"/>
            <a:ext cx="6914515" cy="36087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그림 57" descr="C:/Users/lionk/AppData/Roaming/PolarisOffice/ETemp/22848_6930192/fImage345287394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9955" y="1757045"/>
            <a:ext cx="7842885" cy="44030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4448810" y="5534025"/>
            <a:ext cx="3308985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스킬창 와이어프레임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8" descr="C:/Users/lionk/AppData/Roaming/PolarisOffice/ETemp/22848_6930192/fImage26751395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9540" y="1890395"/>
            <a:ext cx="6856095" cy="35928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그림 59" descr="C:/Users/lionk/AppData/Roaming/PolarisOffice/ETemp/22848_6930192/fImage297788396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56460" y="1767840"/>
            <a:ext cx="7876540" cy="44348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UI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802765" y="4814570"/>
            <a:ext cx="3308985" cy="7689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플레이어 상태창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와이어프레임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60" descr="C:/Users/lionk/AppData/Roaming/PolarisOffice/ETemp/22848_6930192/fImage31796397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2695" y="2498090"/>
            <a:ext cx="4420235" cy="2320290"/>
          </a:xfrm>
          <a:prstGeom prst="rect"/>
          <a:noFill/>
        </p:spPr>
      </p:pic>
      <p:pic>
        <p:nvPicPr>
          <p:cNvPr id="7" name="그림 61" descr="C:/Users/lionk/AppData/Roaming/PolarisOffice/ETemp/22848_6930192/fImage25041398238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79540" y="2498090"/>
            <a:ext cx="4453255" cy="2317115"/>
          </a:xfrm>
          <a:prstGeom prst="rect"/>
          <a:noFill/>
        </p:spPr>
      </p:pic>
      <p:sp>
        <p:nvSpPr>
          <p:cNvPr id="8" name="텍스트 상자 62"/>
          <p:cNvSpPr txBox="1">
            <a:spLocks/>
          </p:cNvSpPr>
          <p:nvPr/>
        </p:nvSpPr>
        <p:spPr>
          <a:xfrm rot="0">
            <a:off x="7038975" y="4822825"/>
            <a:ext cx="3308985" cy="7689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아이템 분해창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  <a:p>
            <a:pPr marL="342900" indent="-342900" algn="ctr" defTabSz="1125220" eaLnBrk="0" latinLnBrk="0">
              <a:buFontTx/>
              <a:buNone/>
            </a:pPr>
            <a:r>
              <a:rPr lang="ko-KR" altLang="ko-KR" sz="2200" b="1">
                <a:solidFill>
                  <a:srgbClr val="5A5A5A"/>
                </a:solidFill>
                <a:latin typeface="맑은 고딕" charset="0"/>
                <a:ea typeface="맑은 고딕" charset="0"/>
              </a:rPr>
              <a:t>와이어프레임</a:t>
            </a:r>
            <a:endParaRPr lang="ko-KR" altLang="en-US" sz="2200" b="1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장비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63"/>
          <p:cNvSpPr txBox="1">
            <a:spLocks/>
          </p:cNvSpPr>
          <p:nvPr/>
        </p:nvSpPr>
        <p:spPr>
          <a:xfrm rot="0">
            <a:off x="894715" y="1736725"/>
            <a:ext cx="10080625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“허름한” 세트 (1레벨 장비)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처음 시작했을때 착용중인 장비이므로 허름한 천의 느낌을 줌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pic>
        <p:nvPicPr>
          <p:cNvPr id="5" name="그림 64" descr="C:/Users/lionk/AppData/Roaming/PolarisOffice/ETemp/22848_6930192/fImage11087401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605" y="2855595"/>
            <a:ext cx="2934335" cy="2734310"/>
          </a:xfrm>
          <a:prstGeom prst="rect"/>
          <a:noFill/>
        </p:spPr>
      </p:pic>
      <p:pic>
        <p:nvPicPr>
          <p:cNvPr id="6" name="그림 65" descr="C:/Users/lionk/AppData/Roaming/PolarisOffice/ETemp/22848_6930192/fImage1499402971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43655" y="3259455"/>
            <a:ext cx="7734935" cy="19284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934720" y="501650"/>
            <a:ext cx="1694180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 차</a:t>
            </a:r>
          </a:p>
        </p:txBody>
      </p:sp>
      <p:sp>
        <p:nvSpPr>
          <p:cNvPr id="31" name="도형 139"/>
          <p:cNvSpPr>
            <a:spLocks/>
          </p:cNvSpPr>
          <p:nvPr/>
        </p:nvSpPr>
        <p:spPr>
          <a:xfrm rot="0">
            <a:off x="1929765" y="3325495"/>
            <a:ext cx="2346325" cy="181038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1. 스토리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2. 기본 흐름도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3. 인베이드 게이트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4. 성장 시스템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도형 140"/>
          <p:cNvSpPr>
            <a:spLocks/>
          </p:cNvSpPr>
          <p:nvPr/>
        </p:nvSpPr>
        <p:spPr>
          <a:xfrm rot="0">
            <a:off x="5193030" y="3325495"/>
            <a:ext cx="1802765" cy="181038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1. </a:t>
            </a:r>
            <a:r>
              <a:rPr lang="ko-KR" altLang="en-US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배경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2. UI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3. 장비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4. 스킬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3" name="도형 141"/>
          <p:cNvSpPr>
            <a:spLocks/>
          </p:cNvSpPr>
          <p:nvPr/>
        </p:nvSpPr>
        <p:spPr>
          <a:xfrm rot="0">
            <a:off x="8470265" y="3325495"/>
            <a:ext cx="1800860" cy="308292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1. 플레이어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2. 스킬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3. 몬스터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4. 콤보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5. 아이템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6. 인벤토리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  <a:p>
            <a:pPr marL="0" indent="0" defTabSz="1125220" eaLnBrk="0" latinLnBrk="0">
              <a:lnSpc>
                <a:spcPct val="150000"/>
              </a:lnSpc>
              <a:buFontTx/>
              <a:buNone/>
            </a:pPr>
            <a:r>
              <a:rPr lang="en-US" altLang="ko-KR" sz="184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7. 미니맵</a:t>
            </a:r>
            <a:endParaRPr lang="ko-KR" altLang="en-US" sz="184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사각형: 둥근 모서리 35"/>
          <p:cNvSpPr>
            <a:spLocks/>
          </p:cNvSpPr>
          <p:nvPr/>
        </p:nvSpPr>
        <p:spPr>
          <a:xfrm rot="0">
            <a:off x="8462010" y="1355725"/>
            <a:ext cx="1800860" cy="1800860"/>
          </a:xfrm>
          <a:prstGeom prst="roundRect"/>
          <a:solidFill>
            <a:schemeClr val="bg1"/>
          </a:solidFill>
          <a:ln w="0">
            <a:noFill/>
            <a:prstDash/>
          </a:ln>
          <a:effectLst>
            <a:outerShdw sx="100000" sy="100000" blurRad="190500" dist="38100" dir="2700000" rotWithShape="0" algn="t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4" name="사각형: 둥근 모서리 33"/>
          <p:cNvSpPr>
            <a:spLocks/>
          </p:cNvSpPr>
          <p:nvPr/>
        </p:nvSpPr>
        <p:spPr>
          <a:xfrm rot="0">
            <a:off x="5196205" y="1355725"/>
            <a:ext cx="1800860" cy="1800860"/>
          </a:xfrm>
          <a:prstGeom prst="roundRect"/>
          <a:solidFill>
            <a:schemeClr val="bg1">
              <a:lumMod val="95000"/>
            </a:schemeClr>
          </a:solidFill>
          <a:ln w="0">
            <a:noFill/>
            <a:prstDash/>
          </a:ln>
          <a:effectLst>
            <a:outerShdw sx="100000" sy="100000" blurRad="190500" dist="38100" dir="2700000" rotWithShape="0" algn="t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사각형: 둥근 모서리 2"/>
          <p:cNvSpPr>
            <a:spLocks/>
          </p:cNvSpPr>
          <p:nvPr/>
        </p:nvSpPr>
        <p:spPr>
          <a:xfrm rot="0">
            <a:off x="1929765" y="1355725"/>
            <a:ext cx="1800860" cy="1800860"/>
          </a:xfrm>
          <a:prstGeom prst="roundRect"/>
          <a:solidFill>
            <a:schemeClr val="bg1"/>
          </a:solidFill>
          <a:ln w="0">
            <a:noFill/>
            <a:prstDash/>
          </a:ln>
          <a:effectLst>
            <a:outerShdw sx="100000" sy="100000" blurRad="190500" dist="38100" dir="2700000" rotWithShape="0" algn="t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HY견고딕" charset="0"/>
                <a:ea typeface="HY견고딕" charset="0"/>
              </a:rPr>
              <a:t>기획</a:t>
            </a:r>
            <a:endParaRPr lang="ko-KR" altLang="en-US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장비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67"/>
          <p:cNvSpPr txBox="1">
            <a:spLocks/>
          </p:cNvSpPr>
          <p:nvPr/>
        </p:nvSpPr>
        <p:spPr>
          <a:xfrm rot="0">
            <a:off x="894715" y="1736725"/>
            <a:ext cx="10080625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“견습” 세트 (10레벨 장비)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모험을 시작한지 얼마 안된 모험가의 느낌으로 투박한 느낌을 줌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pic>
        <p:nvPicPr>
          <p:cNvPr id="5" name="그림 68" descr="C:/Users/lionk/AppData/Roaming/PolarisOffice/ETemp/22848_6930192/fImage1200140554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8525" y="2847340"/>
            <a:ext cx="2890520" cy="2760980"/>
          </a:xfrm>
          <a:prstGeom prst="rect"/>
          <a:noFill/>
        </p:spPr>
      </p:pic>
      <p:pic>
        <p:nvPicPr>
          <p:cNvPr id="6" name="그림 69" descr="C:/Users/lionk/AppData/Roaming/PolarisOffice/ETemp/22848_6930192/fImage1631406172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90950" y="3246755"/>
            <a:ext cx="7798435" cy="19500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장비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894715" y="1736725"/>
            <a:ext cx="10080625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“정식” 세트 (20레벨 장비)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어엿한 정식 마법사가 된 느낌으로 단정하고 깔끔한 느낌을 줌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pic>
        <p:nvPicPr>
          <p:cNvPr id="7" name="그림 71" descr="C:/Users/lionk/AppData/Roaming/PolarisOffice/ETemp/22848_6930192/fImage1293341415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5010" y="2836545"/>
            <a:ext cx="3211195" cy="2771775"/>
          </a:xfrm>
          <a:prstGeom prst="rect"/>
          <a:noFill/>
        </p:spPr>
      </p:pic>
      <p:pic>
        <p:nvPicPr>
          <p:cNvPr id="8" name="그림 72" descr="C:/Users/lionk/AppData/Roaming/PolarisOffice/ETemp/22848_6930192/fImage172341518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28110" y="3246755"/>
            <a:ext cx="7830185" cy="19608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스킬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77" descr="C:/Users/lionk/AppData/Roaming/PolarisOffice/ETemp/22848_6930192/fImage12501842656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9160" y="1651000"/>
            <a:ext cx="2096135" cy="2095500"/>
          </a:xfrm>
          <a:prstGeom prst="rect"/>
          <a:noFill/>
        </p:spPr>
      </p:pic>
      <p:pic>
        <p:nvPicPr>
          <p:cNvPr id="5" name="그림 78" descr="C:/Users/lionk/AppData/Roaming/PolarisOffice/ETemp/22848_6930192/fImage159696427629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62670" y="3937000"/>
            <a:ext cx="2344420" cy="2328545"/>
          </a:xfrm>
          <a:prstGeom prst="rect"/>
          <a:noFill/>
        </p:spPr>
      </p:pic>
      <p:pic>
        <p:nvPicPr>
          <p:cNvPr id="6" name="그림 79" descr="C:/Users/lionk/AppData/Roaming/PolarisOffice/ETemp/22848_6930192/fImage33755428703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42045" y="1746885"/>
            <a:ext cx="2190750" cy="2190750"/>
          </a:xfrm>
          <a:prstGeom prst="rect"/>
          <a:noFill/>
        </p:spPr>
      </p:pic>
      <p:pic>
        <p:nvPicPr>
          <p:cNvPr id="7" name="그림 80" descr="C:/Users/lionk/AppData/Roaming/PolarisOffice/ETemp/22848_6930192/fImage33246429989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92805" y="3820795"/>
            <a:ext cx="2301240" cy="2301240"/>
          </a:xfrm>
          <a:prstGeom prst="rect"/>
          <a:noFill/>
        </p:spPr>
      </p:pic>
      <p:pic>
        <p:nvPicPr>
          <p:cNvPr id="8" name="그림 81" descr="C:/Users/lionk/AppData/Roaming/PolarisOffice/ETemp/22848_6930192/fImage58281430870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58840" y="4000500"/>
            <a:ext cx="2211705" cy="2212340"/>
          </a:xfrm>
          <a:prstGeom prst="rect"/>
          <a:noFill/>
        </p:spPr>
      </p:pic>
      <p:pic>
        <p:nvPicPr>
          <p:cNvPr id="9" name="그림 82" descr="C:/Users/lionk/AppData/Roaming/PolarisOffice/ETemp/22848_6930192/fImage158623431381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08045" y="1736090"/>
            <a:ext cx="2180590" cy="2169795"/>
          </a:xfrm>
          <a:prstGeom prst="rect"/>
          <a:noFill/>
        </p:spPr>
      </p:pic>
      <p:pic>
        <p:nvPicPr>
          <p:cNvPr id="10" name="그림 83" descr="C:/Users/lionk/AppData/Roaming/PolarisOffice/ETemp/22848_6930192/fImage529194321322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89955" y="1746250"/>
            <a:ext cx="2191385" cy="2181225"/>
          </a:xfrm>
          <a:prstGeom prst="rect"/>
          <a:noFill/>
        </p:spPr>
      </p:pic>
      <p:pic>
        <p:nvPicPr>
          <p:cNvPr id="11" name="그림 84" descr="C:/Users/lionk/AppData/Roaming/PolarisOffice/ETemp/22848_6930192/fImage9492433333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5350" y="3757295"/>
            <a:ext cx="2407285" cy="24072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169">
            <a:extLst>
              <a:ext uri="{FF2B5EF4-FFF2-40B4-BE49-F238E27FC236}">
                <a16:creationId xmlns:a16="http://schemas.microsoft.com/office/drawing/2014/main" id="{2540FD58-015E-44A4-B43D-01C0260524AB}"/>
              </a:ext>
            </a:extLst>
          </p:cNvPr>
          <p:cNvSpPr>
            <a:spLocks/>
          </p:cNvSpPr>
          <p:nvPr/>
        </p:nvSpPr>
        <p:spPr>
          <a:xfrm>
            <a:off x="3216275" y="2811780"/>
            <a:ext cx="5760720" cy="13442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8000" spc="-170" b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테 크</a:t>
            </a:r>
            <a:endParaRPr lang="ko-KR" altLang="en-US" sz="8000" b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테크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플레이어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17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ko-KR" altLang="en-US" sz="123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도형 19"/>
          <p:cNvSpPr>
            <a:spLocks/>
          </p:cNvSpPr>
          <p:nvPr/>
        </p:nvSpPr>
        <p:spPr>
          <a:xfrm>
            <a:off x="1080135" y="3599815"/>
            <a:ext cx="9924415" cy="216725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342900" indent="-342900" defTabSz="1125220" eaLnBrk="0" latinLnBrk="0">
              <a:buFontTx/>
              <a:buChar char="-"/>
            </a:pP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메인 스토리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Tx/>
              <a:buChar char="-"/>
            </a:pP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이름없는 깊은 산 속 작은 마을에서 평범한 일상을 보내고 있는 주인공 “</a:t>
            </a:r>
            <a:r>
              <a:rPr lang="ko-KR" altLang="ko-KR" sz="1800" kern="100" dirty="0" err="1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모리스”가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있었다</a:t>
            </a:r>
            <a:r>
              <a:rPr lang="en-US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어느 날 눈앞에 천사가 나타나서 악마들에게 중간계가 잠식당하고 있다는 사실을 알게 되고</a:t>
            </a:r>
            <a:r>
              <a:rPr lang="en-US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힘을 전해줄 테니 중간계의 악마들을 물리쳐 달라는 부탁을 받게 된다</a:t>
            </a:r>
            <a:r>
              <a:rPr lang="en-US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solidFill>
                <a:srgbClr val="5A5A5A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주인공 “</a:t>
            </a:r>
            <a:r>
              <a:rPr lang="ko-KR" altLang="ko-KR" sz="1800" kern="100" dirty="0" err="1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모리스”는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천사의 힘을 받아 마법사의 길을 걸으며 중간계를 지키기 위한 모험을 떠난다</a:t>
            </a:r>
            <a:r>
              <a:rPr lang="en-US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solidFill>
                <a:srgbClr val="5A5A5A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도형 169">
            <a:extLst>
              <a:ext uri="{FF2B5EF4-FFF2-40B4-BE49-F238E27FC236}">
                <a16:creationId xmlns:a16="http://schemas.microsoft.com/office/drawing/2014/main" id="{16770011-8534-44E5-9181-AB6EB8E42C2B}"/>
              </a:ext>
            </a:extLst>
          </p:cNvPr>
          <p:cNvSpPr>
            <a:spLocks/>
          </p:cNvSpPr>
          <p:nvPr/>
        </p:nvSpPr>
        <p:spPr>
          <a:xfrm>
            <a:off x="1080135" y="1619885"/>
            <a:ext cx="3599815" cy="103759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b="1" spc="-180" dirty="0">
                <a:solidFill>
                  <a:srgbClr val="5A5A5A"/>
                </a:solidFill>
                <a:latin typeface="Arial" charset="0"/>
                <a:ea typeface="Arial" charset="0"/>
              </a:rPr>
              <a:t>스토리</a:t>
            </a:r>
            <a:endParaRPr lang="ko-KR" altLang="en-US" sz="6000" b="1" dirty="0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4CE40-F18B-45EF-B4D2-04E7EEF4E830}"/>
              </a:ext>
            </a:extLst>
          </p:cNvPr>
          <p:cNvSpPr txBox="1"/>
          <p:nvPr/>
        </p:nvSpPr>
        <p:spPr>
          <a:xfrm>
            <a:off x="5244465" y="1440180"/>
            <a:ext cx="5760085" cy="204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125220" eaLnBrk="0" latinLnBrk="0">
              <a:buFontTx/>
              <a:buChar char="-"/>
            </a:pPr>
            <a:r>
              <a:rPr lang="ko-KR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배경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Tx/>
              <a:buChar char="-"/>
            </a:pP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종족들이 존재하는 </a:t>
            </a:r>
            <a:r>
              <a:rPr lang="ko-KR" altLang="ko-KR" sz="1800" kern="100" dirty="0" err="1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중간계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대륙 “</a:t>
            </a:r>
            <a:r>
              <a:rPr lang="ko-KR" altLang="ko-KR" sz="1800" kern="100" dirty="0" err="1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바하룬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en-US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이곳에서 각 종족별로 모여서 각자의 터를 이루었다</a:t>
            </a:r>
            <a:r>
              <a:rPr lang="en-US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오랜 시간 평화롭게 지내왔지만</a:t>
            </a:r>
            <a:r>
              <a:rPr lang="en-US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7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 죄악의 악마들이 강력한 </a:t>
            </a:r>
            <a:r>
              <a:rPr lang="ko-KR" altLang="ko-KR" sz="1800" kern="100" dirty="0" err="1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마기를</a:t>
            </a:r>
            <a:r>
              <a:rPr lang="ko-KR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뿜어내는 마석으로 각 종족들을 세뇌시키고 타락시켜 이성을 잃게 만들었다</a:t>
            </a:r>
            <a:r>
              <a:rPr lang="en-US" altLang="ko-KR" sz="1800" kern="100" dirty="0">
                <a:solidFill>
                  <a:srgbClr val="5A5A5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solidFill>
                <a:srgbClr val="5A5A5A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27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ko-KR" altLang="en-US" sz="123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도형 29"/>
          <p:cNvSpPr>
            <a:spLocks/>
          </p:cNvSpPr>
          <p:nvPr/>
        </p:nvSpPr>
        <p:spPr>
          <a:xfrm>
            <a:off x="1077595" y="3161665"/>
            <a:ext cx="9253220" cy="278638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342900" indent="-342900" defTabSz="1125220" eaLnBrk="0" latinLnBrk="0">
              <a:buFontTx/>
              <a:buChar char="-"/>
            </a:pP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메인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스토리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진행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Tx/>
              <a:buChar char="-"/>
            </a:pP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메인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스토리는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7개의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액트로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나누어져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있다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플레이어는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1액트부터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시작하여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7액트까지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클리어하며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스토리를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진행한다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en-US" altLang="ko-KR" sz="1965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Tx/>
              <a:buChar char="-"/>
            </a:pP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인베이드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게이트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Tx/>
              <a:buChar char="-"/>
            </a:pP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메인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스토리를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7액트까지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클리어하여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엔딩을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본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플레이어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는 각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액트의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맵을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배경으로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한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반복적으로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플레이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할 수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있는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던전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“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인베이드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게이트”가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활성화된다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게이트의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레벨을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높여가며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플레이어는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지속적으로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성장한다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169">
            <a:extLst>
              <a:ext uri="{FF2B5EF4-FFF2-40B4-BE49-F238E27FC236}">
                <a16:creationId xmlns:a16="http://schemas.microsoft.com/office/drawing/2014/main" id="{B689602C-B113-4D56-BD00-1E399EB2C1F1}"/>
              </a:ext>
            </a:extLst>
          </p:cNvPr>
          <p:cNvSpPr>
            <a:spLocks/>
          </p:cNvSpPr>
          <p:nvPr/>
        </p:nvSpPr>
        <p:spPr>
          <a:xfrm>
            <a:off x="1080135" y="1619885"/>
            <a:ext cx="4679950" cy="103759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b="1" spc="-180" dirty="0">
                <a:solidFill>
                  <a:srgbClr val="5A5A5A"/>
                </a:solidFill>
                <a:latin typeface="Arial" charset="0"/>
                <a:ea typeface="Arial" charset="0"/>
              </a:rPr>
              <a:t>스토리 진행</a:t>
            </a:r>
            <a:endParaRPr lang="ko-KR" altLang="en-US" sz="6000" b="1" dirty="0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30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ko-KR" altLang="en-US" sz="123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도형 31"/>
          <p:cNvSpPr>
            <a:spLocks/>
          </p:cNvSpPr>
          <p:nvPr/>
        </p:nvSpPr>
        <p:spPr>
          <a:xfrm>
            <a:off x="3645535" y="1259840"/>
            <a:ext cx="4900930" cy="72961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액트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컨셉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6" name="표 32"/>
          <p:cNvGraphicFramePr>
            <a:graphicFrameLocks noGrp="1"/>
          </p:cNvGraphicFramePr>
          <p:nvPr/>
        </p:nvGraphicFramePr>
        <p:xfrm>
          <a:off x="1565910" y="2520315"/>
          <a:ext cx="9060815" cy="29914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8335"/>
                <a:gridCol w="1001395"/>
                <a:gridCol w="1184910"/>
                <a:gridCol w="1282065"/>
                <a:gridCol w="2043430"/>
                <a:gridCol w="1653540"/>
                <a:gridCol w="1247140"/>
              </a:tblGrid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lt1"/>
                          </a:solidFill>
                          <a:latin typeface="HY견고딕" charset="0"/>
                          <a:ea typeface="HY견고딕" charset="0"/>
                        </a:rPr>
                        <a:t>번호</a:t>
                      </a:r>
                      <a:endParaRPr lang="ko-KR" altLang="en-US" sz="1800" kern="1200" i="0" b="0">
                        <a:solidFill>
                          <a:schemeClr val="lt1"/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lt1"/>
                          </a:solidFill>
                          <a:latin typeface="HY견고딕" charset="0"/>
                          <a:ea typeface="HY견고딕" charset="0"/>
                        </a:rPr>
                        <a:t>이름</a:t>
                      </a:r>
                      <a:endParaRPr lang="ko-KR" altLang="en-US" sz="1800" kern="1200" i="0" b="0">
                        <a:solidFill>
                          <a:schemeClr val="lt1"/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lt1"/>
                          </a:solidFill>
                          <a:latin typeface="HY견고딕" charset="0"/>
                          <a:ea typeface="HY견고딕" charset="0"/>
                        </a:rPr>
                        <a:t>배경 컨셉</a:t>
                      </a:r>
                      <a:endParaRPr lang="ko-KR" altLang="en-US" sz="1800" kern="1200" i="0" b="0">
                        <a:solidFill>
                          <a:schemeClr val="lt1"/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lt1"/>
                          </a:solidFill>
                          <a:latin typeface="HY견고딕" charset="0"/>
                          <a:ea typeface="HY견고딕" charset="0"/>
                        </a:rPr>
                        <a:t>주요 컬러</a:t>
                      </a:r>
                      <a:endParaRPr lang="ko-KR" altLang="en-US" sz="1800" kern="1200" i="0" b="0">
                        <a:solidFill>
                          <a:schemeClr val="lt1"/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lt1"/>
                          </a:solidFill>
                          <a:latin typeface="HY견고딕" charset="0"/>
                          <a:ea typeface="HY견고딕" charset="0"/>
                        </a:rPr>
                        <a:t>종족</a:t>
                      </a:r>
                      <a:endParaRPr lang="ko-KR" altLang="en-US" sz="1800" kern="1200" i="0" b="0">
                        <a:solidFill>
                          <a:schemeClr val="lt1"/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lt1"/>
                          </a:solidFill>
                          <a:latin typeface="HY견고딕" charset="0"/>
                          <a:ea typeface="HY견고딕" charset="0"/>
                        </a:rPr>
                        <a:t>보스</a:t>
                      </a:r>
                      <a:endParaRPr lang="ko-KR" altLang="en-US" sz="1800" kern="1200" i="0" b="0">
                        <a:solidFill>
                          <a:schemeClr val="lt1"/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lt1"/>
                          </a:solidFill>
                          <a:latin typeface="HY견고딕" charset="0"/>
                          <a:ea typeface="HY견고딕" charset="0"/>
                        </a:rPr>
                        <a:t>적정 레벨</a:t>
                      </a:r>
                      <a:endParaRPr lang="ko-KR" altLang="en-US" sz="1800" kern="1200" i="0" b="0">
                        <a:solidFill>
                          <a:schemeClr val="lt1"/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5A5A5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견고딕" charset="0"/>
                          <a:ea typeface="HY견고딕" charset="0"/>
                        </a:rPr>
                        <a:t>1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나태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동굴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감색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코볼트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벨페고르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 ~ 10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견고딕" charset="0"/>
                          <a:ea typeface="HY견고딕" charset="0"/>
                        </a:rPr>
                        <a:t>2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탐욕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폐허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황색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드워프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마몬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 ~ 20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견고딕" charset="0"/>
                          <a:ea typeface="HY견고딕" charset="0"/>
                        </a:rPr>
                        <a:t>3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음욕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감옥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초록색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세이렌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아스모데우스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20 ~ 30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8290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견고딕" charset="0"/>
                          <a:ea typeface="HY견고딕" charset="0"/>
                        </a:rPr>
                        <a:t>4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분노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투기장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적황색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수인족</a:t>
                      </a:r>
                      <a:r>
                        <a:rPr lang="en-US"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원숭이</a:t>
                      </a:r>
                      <a:r>
                        <a:rPr lang="en-US"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사탄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30 ~ 35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견고딕" charset="0"/>
                          <a:ea typeface="HY견고딕" charset="0"/>
                        </a:rPr>
                        <a:t>5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시기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교회 제단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자주색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엘프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레비아탄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35 ~ 40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견고딕" charset="0"/>
                          <a:ea typeface="HY견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인색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보물창고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황금색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골렘, 가디언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바알세불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40 ~ 45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견고딕" charset="0"/>
                          <a:ea typeface="HY견고딕" charset="0"/>
                        </a:rPr>
                        <a:t>7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견고딕" charset="0"/>
                        <a:ea typeface="HY견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교만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궁전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적색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호문쿨루스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루시퍼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45 ~ 50</a:t>
                      </a:r>
                      <a:endParaRPr lang="ko-KR" altLang="en-US" sz="1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47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</a:p>
        </p:txBody>
      </p:sp>
      <p:sp>
        <p:nvSpPr>
          <p:cNvPr id="26" name="도형 49"/>
          <p:cNvSpPr>
            <a:spLocks/>
          </p:cNvSpPr>
          <p:nvPr/>
        </p:nvSpPr>
        <p:spPr>
          <a:xfrm>
            <a:off x="1077595" y="2522855"/>
            <a:ext cx="10194290" cy="371284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던전 진행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인베이드 게이트에 입장하게 되면 화면의 우측에 게이지가 표시된다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몬스터들을 잡아서 게이지를 모두 채우게 되면 보스방으로 이동할 수 있는 포탈이 열린다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보스를 잡으면 던전이 클리어 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종류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액트가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7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가지가 있듯이 인베이드 게이트 또한 액트를 배경으로 하여 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7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개의 던전이 존재한다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각 던전들은 던전 속에서 드랍 되는 아이템 종류가 달라서 캐릭터를 성장시키려면 던전들을 골고루 돌아야 하며 자신이 필요한 아이템에 맞춰서 돌아야 한다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던전마다 각각의 개별 던전레벨이 존재하며 던전 레벨이 높을수록 더 많은 아이템을 얻을 수 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던전 레벨은 던전을 클리어했을 시 던전 경험치를 획득할 수 있다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169">
            <a:extLst>
              <a:ext uri="{FF2B5EF4-FFF2-40B4-BE49-F238E27FC236}">
                <a16:creationId xmlns:a16="http://schemas.microsoft.com/office/drawing/2014/main" id="{72313C68-A489-4241-B911-E1224272746C}"/>
              </a:ext>
            </a:extLst>
          </p:cNvPr>
          <p:cNvSpPr>
            <a:spLocks/>
          </p:cNvSpPr>
          <p:nvPr/>
        </p:nvSpPr>
        <p:spPr>
          <a:xfrm>
            <a:off x="1080135" y="1440180"/>
            <a:ext cx="5760085" cy="103759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b="1" spc="-180" dirty="0" err="1">
                <a:solidFill>
                  <a:srgbClr val="5A5A5A"/>
                </a:solidFill>
                <a:latin typeface="Arial" charset="0"/>
                <a:ea typeface="Arial" charset="0"/>
              </a:rPr>
              <a:t>인베이드</a:t>
            </a:r>
            <a:r>
              <a:rPr lang="ko-KR" altLang="en-US" sz="6000" b="1" spc="-180" dirty="0">
                <a:solidFill>
                  <a:srgbClr val="5A5A5A"/>
                </a:solidFill>
                <a:latin typeface="Arial" charset="0"/>
                <a:ea typeface="Arial" charset="0"/>
              </a:rPr>
              <a:t> 게이트</a:t>
            </a:r>
            <a:endParaRPr lang="ko-KR" altLang="en-US" sz="6000" b="1" dirty="0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57415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35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endParaRPr lang="ko-KR" altLang="en-US" sz="123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37"/>
          <p:cNvSpPr>
            <a:spLocks/>
          </p:cNvSpPr>
          <p:nvPr/>
        </p:nvSpPr>
        <p:spPr>
          <a:xfrm>
            <a:off x="1475105" y="2167890"/>
            <a:ext cx="9253220" cy="41592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883423-2E1D-43A0-8C24-5AFB380BDE29}"/>
              </a:ext>
            </a:extLst>
          </p:cNvPr>
          <p:cNvSpPr/>
          <p:nvPr/>
        </p:nvSpPr>
        <p:spPr>
          <a:xfrm>
            <a:off x="2160270" y="2339975"/>
            <a:ext cx="2879725" cy="28797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5A5A5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레 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A01E49-36EC-4754-8DC5-969346443D11}"/>
              </a:ext>
            </a:extLst>
          </p:cNvPr>
          <p:cNvSpPr/>
          <p:nvPr/>
        </p:nvSpPr>
        <p:spPr>
          <a:xfrm>
            <a:off x="7152005" y="2339975"/>
            <a:ext cx="2879725" cy="28797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5A5A5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 비</a:t>
            </a:r>
          </a:p>
        </p:txBody>
      </p:sp>
      <p:sp>
        <p:nvSpPr>
          <p:cNvPr id="12" name="도형 31">
            <a:extLst>
              <a:ext uri="{FF2B5EF4-FFF2-40B4-BE49-F238E27FC236}">
                <a16:creationId xmlns:a16="http://schemas.microsoft.com/office/drawing/2014/main" id="{EC0A5FAC-1EDE-4998-8523-20A82D1C706A}"/>
              </a:ext>
            </a:extLst>
          </p:cNvPr>
          <p:cNvSpPr>
            <a:spLocks/>
          </p:cNvSpPr>
          <p:nvPr/>
        </p:nvSpPr>
        <p:spPr>
          <a:xfrm>
            <a:off x="3645535" y="1259840"/>
            <a:ext cx="4900930" cy="72961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캐릭터 성장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69"/>
          <p:cNvSpPr>
            <a:spLocks/>
          </p:cNvSpPr>
          <p:nvPr/>
        </p:nvSpPr>
        <p:spPr>
          <a:xfrm rot="0">
            <a:off x="2905125" y="2759075"/>
            <a:ext cx="6376670" cy="13442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8000" spc="-170" b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기 획</a:t>
            </a:r>
            <a:endParaRPr lang="ko-KR" altLang="en-US" sz="8000" b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grpSp>
        <p:nvGrpSpPr>
          <p:cNvPr id="37" name="그룹 71"/>
          <p:cNvGrpSpPr/>
          <p:nvPr/>
        </p:nvGrpSpPr>
        <p:grpSpPr>
          <a:xfrm>
            <a:off x="1302385" y="1722755"/>
            <a:ext cx="3010535" cy="4105275"/>
            <a:chOff x="1302385" y="1722755"/>
            <a:chExt cx="3010535" cy="4105275"/>
          </a:xfrm>
        </p:grpSpPr>
        <p:sp>
          <p:nvSpPr>
            <p:cNvPr id="24" name="도형 51"/>
            <p:cNvSpPr>
              <a:spLocks/>
            </p:cNvSpPr>
            <p:nvPr/>
          </p:nvSpPr>
          <p:spPr>
            <a:xfrm rot="0">
              <a:off x="1302385" y="1722755"/>
              <a:ext cx="2833370" cy="4105910"/>
            </a:xfrm>
            <a:prstGeom prst="rect"/>
            <a:noFill/>
            <a:ln w="222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59"/>
            <p:cNvSpPr>
              <a:spLocks/>
            </p:cNvSpPr>
            <p:nvPr/>
          </p:nvSpPr>
          <p:spPr>
            <a:xfrm rot="0">
              <a:off x="1365250" y="1794510"/>
              <a:ext cx="1081405" cy="1081405"/>
            </a:xfrm>
            <a:prstGeom prst="rect"/>
            <a:noFill/>
            <a:ln w="222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도형 60"/>
            <p:cNvSpPr>
              <a:spLocks/>
            </p:cNvSpPr>
            <p:nvPr/>
          </p:nvSpPr>
          <p:spPr>
            <a:xfrm rot="0">
              <a:off x="2561590" y="1789430"/>
              <a:ext cx="1747520" cy="391160"/>
            </a:xfrm>
            <a:prstGeom prst="rect"/>
            <a:noFill/>
          </p:spPr>
          <p:txBody>
            <a:bodyPr wrap="square" lIns="112395" tIns="56515" rIns="112395" bIns="56515" numCol="1" vert="horz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장비 이름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도형 61"/>
            <p:cNvSpPr>
              <a:spLocks/>
            </p:cNvSpPr>
            <p:nvPr/>
          </p:nvSpPr>
          <p:spPr>
            <a:xfrm rot="0">
              <a:off x="1438275" y="1999615"/>
              <a:ext cx="930910" cy="668020"/>
            </a:xfrm>
            <a:prstGeom prst="rect"/>
            <a:noFill/>
          </p:spPr>
          <p:txBody>
            <a:bodyPr wrap="square" lIns="112395" tIns="56515" rIns="112395" bIns="56515" numCol="1" vert="horz" anchor="t">
              <a:spAutoFit/>
            </a:bodyPr>
            <a:lstStyle/>
            <a:p>
              <a:pPr marL="0" indent="0" algn="ctr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장비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이미지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도형 62"/>
            <p:cNvSpPr>
              <a:spLocks/>
            </p:cNvSpPr>
            <p:nvPr/>
          </p:nvSpPr>
          <p:spPr>
            <a:xfrm rot="0">
              <a:off x="2563495" y="2233295"/>
              <a:ext cx="1747520" cy="283210"/>
            </a:xfrm>
            <a:prstGeom prst="rect"/>
            <a:noFill/>
          </p:spPr>
          <p:txBody>
            <a:bodyPr wrap="square" lIns="112395" tIns="56515" rIns="112395" bIns="56515" numCol="1" vert="horz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착용 레벨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도형 63"/>
            <p:cNvSpPr>
              <a:spLocks/>
            </p:cNvSpPr>
            <p:nvPr/>
          </p:nvSpPr>
          <p:spPr>
            <a:xfrm rot="0">
              <a:off x="2566035" y="2045335"/>
              <a:ext cx="1747520" cy="283210"/>
            </a:xfrm>
            <a:prstGeom prst="rect"/>
            <a:noFill/>
          </p:spPr>
          <p:txBody>
            <a:bodyPr wrap="square" lIns="112395" tIns="56515" rIns="112395" bIns="56515" numCol="1" vert="horz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등급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도형 64"/>
            <p:cNvSpPr>
              <a:spLocks/>
            </p:cNvSpPr>
            <p:nvPr/>
          </p:nvSpPr>
          <p:spPr>
            <a:xfrm rot="0">
              <a:off x="2548890" y="2486660"/>
              <a:ext cx="1747520" cy="391160"/>
            </a:xfrm>
            <a:prstGeom prst="rect"/>
            <a:noFill/>
          </p:spPr>
          <p:txBody>
            <a:bodyPr wrap="square" lIns="112395" tIns="56515" rIns="112395" bIns="56515" numCol="1" vert="horz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기본 스탯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도형 65"/>
            <p:cNvSpPr>
              <a:spLocks/>
            </p:cNvSpPr>
            <p:nvPr/>
          </p:nvSpPr>
          <p:spPr>
            <a:xfrm rot="0">
              <a:off x="1367790" y="3009265"/>
              <a:ext cx="2689860" cy="394970"/>
            </a:xfrm>
            <a:prstGeom prst="rect"/>
            <a:noFill/>
            <a:ln w="222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도형 66"/>
            <p:cNvSpPr>
              <a:spLocks/>
            </p:cNvSpPr>
            <p:nvPr/>
          </p:nvSpPr>
          <p:spPr>
            <a:xfrm rot="0">
              <a:off x="1365250" y="3008630"/>
              <a:ext cx="2675255" cy="391160"/>
            </a:xfrm>
            <a:prstGeom prst="rect"/>
            <a:noFill/>
          </p:spPr>
          <p:txBody>
            <a:bodyPr wrap="square" lIns="112395" tIns="56515" rIns="112395" bIns="56515" numCol="1" vert="horz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장비 기본 설명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도형 67"/>
            <p:cNvSpPr>
              <a:spLocks/>
            </p:cNvSpPr>
            <p:nvPr/>
          </p:nvSpPr>
          <p:spPr>
            <a:xfrm rot="0">
              <a:off x="1370330" y="3488055"/>
              <a:ext cx="2689860" cy="1370330"/>
            </a:xfrm>
            <a:prstGeom prst="rect"/>
            <a:noFill/>
            <a:ln w="222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도형 68"/>
            <p:cNvSpPr>
              <a:spLocks/>
            </p:cNvSpPr>
            <p:nvPr/>
          </p:nvSpPr>
          <p:spPr>
            <a:xfrm rot="0">
              <a:off x="1384935" y="3495675"/>
              <a:ext cx="2675255" cy="1221740"/>
            </a:xfrm>
            <a:prstGeom prst="rect"/>
            <a:noFill/>
          </p:spPr>
          <p:txBody>
            <a:bodyPr wrap="square" lIns="112395" tIns="56515" rIns="112395" bIns="56515" numCol="1" vert="horz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추가 옵션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1.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2.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3.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69"/>
            <p:cNvSpPr>
              <a:spLocks/>
            </p:cNvSpPr>
            <p:nvPr/>
          </p:nvSpPr>
          <p:spPr>
            <a:xfrm rot="0">
              <a:off x="1372870" y="4936490"/>
              <a:ext cx="2689860" cy="814070"/>
            </a:xfrm>
            <a:prstGeom prst="rect"/>
            <a:noFill/>
            <a:ln w="222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6" name="도형 70"/>
            <p:cNvSpPr>
              <a:spLocks/>
            </p:cNvSpPr>
            <p:nvPr/>
          </p:nvSpPr>
          <p:spPr>
            <a:xfrm rot="0">
              <a:off x="1378585" y="4961255"/>
              <a:ext cx="2675255" cy="391160"/>
            </a:xfrm>
            <a:prstGeom prst="rect"/>
            <a:noFill/>
          </p:spPr>
          <p:txBody>
            <a:bodyPr wrap="square" lIns="112395" tIns="56515" rIns="112395" bIns="56515" numCol="1" vert="horz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세트 옵션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9" name="도형 73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endParaRPr lang="ko-KR" altLang="en-US" sz="123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75"/>
          <p:cNvSpPr>
            <a:spLocks/>
          </p:cNvSpPr>
          <p:nvPr/>
        </p:nvSpPr>
        <p:spPr>
          <a:xfrm rot="0">
            <a:off x="4578350" y="2371090"/>
            <a:ext cx="6660515" cy="333756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457200" indent="-457200" defTabSz="1125220" eaLnBrk="0" latinLnBrk="0">
              <a:buFontTx/>
              <a:buNone/>
            </a:pPr>
            <a:r>
              <a:rPr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1. 기본 스탯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457200" indent="-457200" defTabSz="1125220" eaLnBrk="0" latinLnBrk="0">
              <a:buFont typeface="+mj-lt"/>
              <a:buAutoNum type="arabicPeriod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장비의 기본 스탯이다. 강화를 통해 기본 스탯을 높일 수 있다. 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 - 무기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	: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 공격력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 - 방어구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	:</a:t>
            </a: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 방어력, 체력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2. 등급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일반, 고급, 희귀, 영웅, 전설, 유물 총 6가지의 등급이 있다.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등급에 따라 기본 스탯의 변화는 없지만 나올 수 있는 추가 옵션의 개수와 값이 달라진다.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800">
              <a:solidFill>
                <a:srgbClr val="777878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31">
            <a:extLst>
              <a:ext uri="{FF2B5EF4-FFF2-40B4-BE49-F238E27FC236}">
                <a16:creationId xmlns:a16="http://schemas.microsoft.com/office/drawing/2014/main" id="{41ED18BD-89D6-4160-9D63-6FB70A4CCB41}"/>
              </a:ext>
            </a:extLst>
          </p:cNvPr>
          <p:cNvSpPr>
            <a:spLocks/>
          </p:cNvSpPr>
          <p:nvPr/>
        </p:nvSpPr>
        <p:spPr>
          <a:xfrm>
            <a:off x="3645535" y="1259840"/>
            <a:ext cx="4900930" cy="72961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캐릭터 성장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56C41C-F0F5-43C6-8CF3-481493449997}"/>
              </a:ext>
            </a:extLst>
          </p:cNvPr>
          <p:cNvSpPr/>
          <p:nvPr/>
        </p:nvSpPr>
        <p:spPr>
          <a:xfrm>
            <a:off x="2594610" y="2088515"/>
            <a:ext cx="438150" cy="22288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/>
          <p:cNvCxnSpPr/>
          <p:nvPr/>
        </p:nvCxnSpPr>
        <p:spPr>
          <a:xfrm rot="10800000" flipH="1" flipV="1">
            <a:off x="2594610" y="2200275"/>
            <a:ext cx="1984375" cy="1957070"/>
          </a:xfrm>
          <a:prstGeom prst="bentConnector3">
            <a:avLst>
              <a:gd name="adj1" fmla="val -11524"/>
            </a:avLst>
          </a:prstGeom>
          <a:ln w="31750" cap="flat" cmpd="sng">
            <a:solidFill>
              <a:schemeClr val="accent2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035E59-C903-4B6E-B766-9686AAA845E7}"/>
              </a:ext>
            </a:extLst>
          </p:cNvPr>
          <p:cNvSpPr/>
          <p:nvPr/>
        </p:nvSpPr>
        <p:spPr>
          <a:xfrm>
            <a:off x="2546350" y="2465070"/>
            <a:ext cx="1191895" cy="39052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98B1879-E7E6-4DBD-9B9A-BD98941C2709}"/>
              </a:ext>
            </a:extLst>
          </p:cNvPr>
          <p:cNvCxnSpPr>
            <a:stCxn id="41" idx="3"/>
          </p:cNvCxnSpPr>
          <p:nvPr/>
        </p:nvCxnSpPr>
        <p:spPr>
          <a:xfrm>
            <a:off x="3738245" y="2660015"/>
            <a:ext cx="840105" cy="49530"/>
          </a:xfrm>
          <a:prstGeom prst="bentConnector3">
            <a:avLst>
              <a:gd name="adj1" fmla="val 62217"/>
            </a:avLst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endParaRPr lang="ko-KR" altLang="en-US" sz="123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4578350" y="2370455"/>
            <a:ext cx="6659880" cy="361632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3.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추가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옵션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기본스탯이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아닌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부가적인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추가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스탯들을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부여한다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아이템을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통해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옵션의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종류를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바꾸거나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수치를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바꿀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수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있다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0" indent="0" defTabSz="1125220" eaLnBrk="0" latinLnBrk="0">
              <a:buFontTx/>
              <a:buNone/>
            </a:pP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ex)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공격력&amp;방어력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증가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크리티컬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확률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&amp;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대미지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증가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체력&amp;마나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회복력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증가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이동&amp;공격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속도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증가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회피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확률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증가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en-US" altLang="ko-KR" sz="196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ko-KR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4. 세트 옵션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유물등급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장비에선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세트옵션이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붙어있는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장비가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존재한다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세트장비를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착용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했을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시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세트아이템의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컨셉에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맞는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스킬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시스템이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변경되는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추가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능력이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생긴다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31">
            <a:extLst>
              <a:ext uri="{FF2B5EF4-FFF2-40B4-BE49-F238E27FC236}">
                <a16:creationId xmlns:a16="http://schemas.microsoft.com/office/drawing/2014/main" id="{5886C9A5-1FE4-45B2-A24E-C466FB7C945C}"/>
              </a:ext>
            </a:extLst>
          </p:cNvPr>
          <p:cNvSpPr>
            <a:spLocks/>
          </p:cNvSpPr>
          <p:nvPr/>
        </p:nvSpPr>
        <p:spPr>
          <a:xfrm>
            <a:off x="3645535" y="1259840"/>
            <a:ext cx="4900930" cy="72961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캐릭터 성장</a:t>
            </a:r>
          </a:p>
        </p:txBody>
      </p:sp>
      <p:grpSp>
        <p:nvGrpSpPr>
          <p:cNvPr id="21" name="그룹 71">
            <a:extLst>
              <a:ext uri="{FF2B5EF4-FFF2-40B4-BE49-F238E27FC236}">
                <a16:creationId xmlns:a16="http://schemas.microsoft.com/office/drawing/2014/main" id="{C82D26B2-54D1-4C06-98DF-FA8CC52DC727}"/>
              </a:ext>
            </a:extLst>
          </p:cNvPr>
          <p:cNvGrpSpPr/>
          <p:nvPr/>
        </p:nvGrpSpPr>
        <p:grpSpPr>
          <a:xfrm>
            <a:off x="1302385" y="1722755"/>
            <a:ext cx="3010535" cy="4105275"/>
            <a:chOff x="1302385" y="1722755"/>
            <a:chExt cx="3010535" cy="4105275"/>
          </a:xfrm>
        </p:grpSpPr>
        <p:sp>
          <p:nvSpPr>
            <p:cNvPr id="22" name="도형 51">
              <a:extLst>
                <a:ext uri="{FF2B5EF4-FFF2-40B4-BE49-F238E27FC236}">
                  <a16:creationId xmlns:a16="http://schemas.microsoft.com/office/drawing/2014/main" id="{EF96058A-FF26-48DF-9F5F-A5CA02B2587C}"/>
                </a:ext>
              </a:extLst>
            </p:cNvPr>
            <p:cNvSpPr>
              <a:spLocks/>
            </p:cNvSpPr>
            <p:nvPr/>
          </p:nvSpPr>
          <p:spPr>
            <a:xfrm>
              <a:off x="1302385" y="1722755"/>
              <a:ext cx="2832735" cy="4105275"/>
            </a:xfrm>
            <a:prstGeom prst="rect">
              <a:avLst/>
            </a:prstGeom>
            <a:noFill/>
            <a:ln w="222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도형 59">
              <a:extLst>
                <a:ext uri="{FF2B5EF4-FFF2-40B4-BE49-F238E27FC236}">
                  <a16:creationId xmlns:a16="http://schemas.microsoft.com/office/drawing/2014/main" id="{8F02BBCD-E673-451C-AF50-2022ADD0A737}"/>
                </a:ext>
              </a:extLst>
            </p:cNvPr>
            <p:cNvSpPr>
              <a:spLocks/>
            </p:cNvSpPr>
            <p:nvPr/>
          </p:nvSpPr>
          <p:spPr>
            <a:xfrm>
              <a:off x="1365250" y="1794510"/>
              <a:ext cx="1080770" cy="1080770"/>
            </a:xfrm>
            <a:prstGeom prst="rect">
              <a:avLst/>
            </a:prstGeom>
            <a:noFill/>
            <a:ln w="222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60">
              <a:extLst>
                <a:ext uri="{FF2B5EF4-FFF2-40B4-BE49-F238E27FC236}">
                  <a16:creationId xmlns:a16="http://schemas.microsoft.com/office/drawing/2014/main" id="{BBF7267C-A82D-4ACB-81E3-C8BBF89F24FE}"/>
                </a:ext>
              </a:extLst>
            </p:cNvPr>
            <p:cNvSpPr>
              <a:spLocks/>
            </p:cNvSpPr>
            <p:nvPr/>
          </p:nvSpPr>
          <p:spPr>
            <a:xfrm>
              <a:off x="2561590" y="1789430"/>
              <a:ext cx="1746885" cy="390525"/>
            </a:xfrm>
            <a:prstGeom prst="rect">
              <a:avLst/>
            </a:prstGeom>
            <a:noFill/>
          </p:spPr>
          <p:txBody>
            <a:bodyPr vert="horz" wrap="square" lIns="112395" tIns="56515" rIns="112395" bIns="56515" numCol="1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장비 이름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61">
              <a:extLst>
                <a:ext uri="{FF2B5EF4-FFF2-40B4-BE49-F238E27FC236}">
                  <a16:creationId xmlns:a16="http://schemas.microsoft.com/office/drawing/2014/main" id="{7C4D32AF-4C97-44E7-8799-3E6A6388236A}"/>
                </a:ext>
              </a:extLst>
            </p:cNvPr>
            <p:cNvSpPr>
              <a:spLocks/>
            </p:cNvSpPr>
            <p:nvPr/>
          </p:nvSpPr>
          <p:spPr>
            <a:xfrm>
              <a:off x="1438275" y="1999615"/>
              <a:ext cx="930275" cy="667385"/>
            </a:xfrm>
            <a:prstGeom prst="rect">
              <a:avLst/>
            </a:prstGeom>
            <a:noFill/>
          </p:spPr>
          <p:txBody>
            <a:bodyPr vert="horz" wrap="square" lIns="112395" tIns="56515" rIns="112395" bIns="56515" numCol="1" anchor="t">
              <a:spAutoFit/>
            </a:bodyPr>
            <a:lstStyle/>
            <a:p>
              <a:pPr marL="0" indent="0" algn="ctr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장비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이미지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도형 62">
              <a:extLst>
                <a:ext uri="{FF2B5EF4-FFF2-40B4-BE49-F238E27FC236}">
                  <a16:creationId xmlns:a16="http://schemas.microsoft.com/office/drawing/2014/main" id="{762095F6-A764-4133-B393-413D8BEE58F5}"/>
                </a:ext>
              </a:extLst>
            </p:cNvPr>
            <p:cNvSpPr>
              <a:spLocks/>
            </p:cNvSpPr>
            <p:nvPr/>
          </p:nvSpPr>
          <p:spPr>
            <a:xfrm>
              <a:off x="2563495" y="2233295"/>
              <a:ext cx="1746885" cy="282575"/>
            </a:xfrm>
            <a:prstGeom prst="rect">
              <a:avLst/>
            </a:prstGeom>
            <a:noFill/>
          </p:spPr>
          <p:txBody>
            <a:bodyPr vert="horz" wrap="square" lIns="112395" tIns="56515" rIns="112395" bIns="56515" numCol="1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착용 레벨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63">
              <a:extLst>
                <a:ext uri="{FF2B5EF4-FFF2-40B4-BE49-F238E27FC236}">
                  <a16:creationId xmlns:a16="http://schemas.microsoft.com/office/drawing/2014/main" id="{EC889272-A3A5-4175-9A75-9176B96AFC23}"/>
                </a:ext>
              </a:extLst>
            </p:cNvPr>
            <p:cNvSpPr>
              <a:spLocks/>
            </p:cNvSpPr>
            <p:nvPr/>
          </p:nvSpPr>
          <p:spPr>
            <a:xfrm>
              <a:off x="2566035" y="2045335"/>
              <a:ext cx="1746885" cy="282575"/>
            </a:xfrm>
            <a:prstGeom prst="rect">
              <a:avLst/>
            </a:prstGeom>
            <a:noFill/>
          </p:spPr>
          <p:txBody>
            <a:bodyPr vert="horz" wrap="square" lIns="112395" tIns="56515" rIns="112395" bIns="56515" numCol="1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등급</a:t>
              </a:r>
              <a:endPara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6" name="도형 64">
              <a:extLst>
                <a:ext uri="{FF2B5EF4-FFF2-40B4-BE49-F238E27FC236}">
                  <a16:creationId xmlns:a16="http://schemas.microsoft.com/office/drawing/2014/main" id="{4F64AE08-5918-4DED-8C2A-04FAC30DC5F5}"/>
                </a:ext>
              </a:extLst>
            </p:cNvPr>
            <p:cNvSpPr>
              <a:spLocks/>
            </p:cNvSpPr>
            <p:nvPr/>
          </p:nvSpPr>
          <p:spPr>
            <a:xfrm>
              <a:off x="2548890" y="2486660"/>
              <a:ext cx="1746885" cy="390525"/>
            </a:xfrm>
            <a:prstGeom prst="rect">
              <a:avLst/>
            </a:prstGeom>
            <a:noFill/>
          </p:spPr>
          <p:txBody>
            <a:bodyPr vert="horz" wrap="square" lIns="112395" tIns="56515" rIns="112395" bIns="56515" numCol="1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기본 스탯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65">
              <a:extLst>
                <a:ext uri="{FF2B5EF4-FFF2-40B4-BE49-F238E27FC236}">
                  <a16:creationId xmlns:a16="http://schemas.microsoft.com/office/drawing/2014/main" id="{CF8A8E89-5007-4B14-9E7F-D3D88B96D90C}"/>
                </a:ext>
              </a:extLst>
            </p:cNvPr>
            <p:cNvSpPr>
              <a:spLocks/>
            </p:cNvSpPr>
            <p:nvPr/>
          </p:nvSpPr>
          <p:spPr>
            <a:xfrm>
              <a:off x="1367790" y="3009265"/>
              <a:ext cx="2689225" cy="394335"/>
            </a:xfrm>
            <a:prstGeom prst="rect">
              <a:avLst/>
            </a:prstGeom>
            <a:noFill/>
            <a:ln w="222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도형 66">
              <a:extLst>
                <a:ext uri="{FF2B5EF4-FFF2-40B4-BE49-F238E27FC236}">
                  <a16:creationId xmlns:a16="http://schemas.microsoft.com/office/drawing/2014/main" id="{27E1E772-4592-4739-AD6B-F054DB643DBC}"/>
                </a:ext>
              </a:extLst>
            </p:cNvPr>
            <p:cNvSpPr>
              <a:spLocks/>
            </p:cNvSpPr>
            <p:nvPr/>
          </p:nvSpPr>
          <p:spPr>
            <a:xfrm>
              <a:off x="1365250" y="3008630"/>
              <a:ext cx="2674620" cy="390525"/>
            </a:xfrm>
            <a:prstGeom prst="rect">
              <a:avLst/>
            </a:prstGeom>
            <a:noFill/>
          </p:spPr>
          <p:txBody>
            <a:bodyPr vert="horz" wrap="square" lIns="112395" tIns="56515" rIns="112395" bIns="56515" numCol="1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장비 기본 설명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도형 67">
              <a:extLst>
                <a:ext uri="{FF2B5EF4-FFF2-40B4-BE49-F238E27FC236}">
                  <a16:creationId xmlns:a16="http://schemas.microsoft.com/office/drawing/2014/main" id="{25E0495B-3FA7-4118-A2A9-45507ADBC089}"/>
                </a:ext>
              </a:extLst>
            </p:cNvPr>
            <p:cNvSpPr>
              <a:spLocks/>
            </p:cNvSpPr>
            <p:nvPr/>
          </p:nvSpPr>
          <p:spPr>
            <a:xfrm>
              <a:off x="1370330" y="3488055"/>
              <a:ext cx="2689225" cy="1369695"/>
            </a:xfrm>
            <a:prstGeom prst="rect">
              <a:avLst/>
            </a:prstGeom>
            <a:noFill/>
            <a:ln w="222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0" name="도형 68">
              <a:extLst>
                <a:ext uri="{FF2B5EF4-FFF2-40B4-BE49-F238E27FC236}">
                  <a16:creationId xmlns:a16="http://schemas.microsoft.com/office/drawing/2014/main" id="{0B65133B-1F09-4283-B1A9-CB43001C917C}"/>
                </a:ext>
              </a:extLst>
            </p:cNvPr>
            <p:cNvSpPr>
              <a:spLocks/>
            </p:cNvSpPr>
            <p:nvPr/>
          </p:nvSpPr>
          <p:spPr>
            <a:xfrm>
              <a:off x="1384935" y="3495675"/>
              <a:ext cx="2674620" cy="1221105"/>
            </a:xfrm>
            <a:prstGeom prst="rect">
              <a:avLst/>
            </a:prstGeom>
            <a:noFill/>
          </p:spPr>
          <p:txBody>
            <a:bodyPr vert="horz" wrap="square" lIns="112395" tIns="56515" rIns="112395" bIns="56515" numCol="1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추가 옵션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1.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2.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defTabSz="1125220" eaLnBrk="0" latinLnBrk="0">
                <a:buFontTx/>
                <a:buNone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3.</a:t>
              </a:r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도형 69">
              <a:extLst>
                <a:ext uri="{FF2B5EF4-FFF2-40B4-BE49-F238E27FC236}">
                  <a16:creationId xmlns:a16="http://schemas.microsoft.com/office/drawing/2014/main" id="{193AC90D-F86D-442B-934E-DD27DC0D89F1}"/>
                </a:ext>
              </a:extLst>
            </p:cNvPr>
            <p:cNvSpPr>
              <a:spLocks/>
            </p:cNvSpPr>
            <p:nvPr/>
          </p:nvSpPr>
          <p:spPr>
            <a:xfrm>
              <a:off x="1372870" y="4936490"/>
              <a:ext cx="2689225" cy="813435"/>
            </a:xfrm>
            <a:prstGeom prst="rect">
              <a:avLst/>
            </a:prstGeom>
            <a:noFill/>
            <a:ln w="22225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도형 70">
              <a:extLst>
                <a:ext uri="{FF2B5EF4-FFF2-40B4-BE49-F238E27FC236}">
                  <a16:creationId xmlns:a16="http://schemas.microsoft.com/office/drawing/2014/main" id="{FDBEFE77-31A3-45EA-9515-38219CB196E1}"/>
                </a:ext>
              </a:extLst>
            </p:cNvPr>
            <p:cNvSpPr>
              <a:spLocks/>
            </p:cNvSpPr>
            <p:nvPr/>
          </p:nvSpPr>
          <p:spPr>
            <a:xfrm>
              <a:off x="1378585" y="4961255"/>
              <a:ext cx="2674620" cy="390525"/>
            </a:xfrm>
            <a:prstGeom prst="rect">
              <a:avLst/>
            </a:prstGeom>
            <a:noFill/>
          </p:spPr>
          <p:txBody>
            <a:bodyPr vert="horz" wrap="square" lIns="112395" tIns="56515" rIns="112395" bIns="56515" numCol="1" anchor="t">
              <a:spAutoFit/>
            </a:bodyPr>
            <a:lstStyle/>
            <a:p>
              <a:pPr marL="0" indent="0" defTabSz="1125220" eaLnBrk="0" latinLnBrk="0">
                <a:buFontTx/>
                <a:buNone/>
              </a:pPr>
              <a:r>
                <a:rPr lang="en-US" altLang="ko-KR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세트</a:t>
              </a:r>
              <a:r>
                <a: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옵션</a:t>
              </a:r>
              <a:endPara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259E6DE-E34E-4D8E-B8BA-55DDA640657A}"/>
              </a:ext>
            </a:extLst>
          </p:cNvPr>
          <p:cNvSpPr/>
          <p:nvPr/>
        </p:nvSpPr>
        <p:spPr>
          <a:xfrm>
            <a:off x="1438275" y="3529965"/>
            <a:ext cx="1110615" cy="1221105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B611A34-F71A-45AC-832A-82FE66EC394A}"/>
              </a:ext>
            </a:extLst>
          </p:cNvPr>
          <p:cNvSpPr/>
          <p:nvPr/>
        </p:nvSpPr>
        <p:spPr>
          <a:xfrm>
            <a:off x="1438275" y="4970780"/>
            <a:ext cx="1110615" cy="381000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BFAA0BD-ECBA-4875-A578-3E67362791E4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2548890" y="2603500"/>
            <a:ext cx="2029460" cy="1537335"/>
          </a:xfrm>
          <a:prstGeom prst="bentConnector3">
            <a:avLst>
              <a:gd name="adj1" fmla="val 58735"/>
            </a:avLst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23C810-305A-4CEF-8B9C-DC3ACB9307AF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2548890" y="4585970"/>
            <a:ext cx="2029460" cy="575310"/>
          </a:xfrm>
          <a:prstGeom prst="bentConnector3">
            <a:avLst>
              <a:gd name="adj1" fmla="val 58735"/>
            </a:avLst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도형 78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endParaRPr lang="ko-KR" altLang="en-US" sz="123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D77CE37-ED8F-4A8E-8FD8-BA6EDD5640C7}"/>
              </a:ext>
            </a:extLst>
          </p:cNvPr>
          <p:cNvSpPr/>
          <p:nvPr/>
        </p:nvSpPr>
        <p:spPr>
          <a:xfrm>
            <a:off x="1979930" y="3331210"/>
            <a:ext cx="1800225" cy="7200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일반 몬스터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5D869D1-925A-458E-A83A-95FA66113A23}"/>
              </a:ext>
            </a:extLst>
          </p:cNvPr>
          <p:cNvSpPr/>
          <p:nvPr/>
        </p:nvSpPr>
        <p:spPr>
          <a:xfrm>
            <a:off x="5196205" y="2291715"/>
            <a:ext cx="1800225" cy="7200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원거리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22A644A-0379-479C-B028-D66E74D09F26}"/>
              </a:ext>
            </a:extLst>
          </p:cNvPr>
          <p:cNvSpPr/>
          <p:nvPr/>
        </p:nvSpPr>
        <p:spPr>
          <a:xfrm>
            <a:off x="5196205" y="4493895"/>
            <a:ext cx="1800225" cy="7200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근거리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C148CD-5306-4587-ACFD-BFA32831D118}"/>
              </a:ext>
            </a:extLst>
          </p:cNvPr>
          <p:cNvGrpSpPr/>
          <p:nvPr/>
        </p:nvGrpSpPr>
        <p:grpSpPr>
          <a:xfrm>
            <a:off x="8241030" y="1363345"/>
            <a:ext cx="2160270" cy="1649095"/>
            <a:chOff x="8241030" y="1363345"/>
            <a:chExt cx="2160270" cy="164909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E55B9B6-F8A0-4DB5-9656-E7133B7F2ACA}"/>
                </a:ext>
              </a:extLst>
            </p:cNvPr>
            <p:cNvSpPr/>
            <p:nvPr/>
          </p:nvSpPr>
          <p:spPr>
            <a:xfrm>
              <a:off x="8241030" y="1363345"/>
              <a:ext cx="2160270" cy="7200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직선 투사체 공격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DE2E5BE-006E-4669-9FFD-00C547709EA8}"/>
                </a:ext>
              </a:extLst>
            </p:cNvPr>
            <p:cNvSpPr/>
            <p:nvPr/>
          </p:nvSpPr>
          <p:spPr>
            <a:xfrm>
              <a:off x="8241030" y="2291715"/>
              <a:ext cx="2160270" cy="7200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범위 장판 공격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6915E7-BE5A-4115-A73E-9E49F7EBA8BC}"/>
              </a:ext>
            </a:extLst>
          </p:cNvPr>
          <p:cNvGrpSpPr/>
          <p:nvPr/>
        </p:nvGrpSpPr>
        <p:grpSpPr>
          <a:xfrm>
            <a:off x="8241030" y="3599815"/>
            <a:ext cx="2160270" cy="2513965"/>
            <a:chOff x="8241030" y="3599815"/>
            <a:chExt cx="2160270" cy="2513965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8563E56-B822-4498-83C2-6ED34C728434}"/>
                </a:ext>
              </a:extLst>
            </p:cNvPr>
            <p:cNvSpPr/>
            <p:nvPr/>
          </p:nvSpPr>
          <p:spPr>
            <a:xfrm>
              <a:off x="8241030" y="3599815"/>
              <a:ext cx="2160270" cy="7200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근접 공격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28E50E3-E166-498B-B97E-B1BEB38561D4}"/>
                </a:ext>
              </a:extLst>
            </p:cNvPr>
            <p:cNvSpPr/>
            <p:nvPr/>
          </p:nvSpPr>
          <p:spPr>
            <a:xfrm>
              <a:off x="8241030" y="4493895"/>
              <a:ext cx="2160270" cy="7200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돌진 공격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F84CFDE-0B09-4F9B-AC17-1E0A00D42AB9}"/>
                </a:ext>
              </a:extLst>
            </p:cNvPr>
            <p:cNvSpPr/>
            <p:nvPr/>
          </p:nvSpPr>
          <p:spPr>
            <a:xfrm>
              <a:off x="8241030" y="5393690"/>
              <a:ext cx="2160270" cy="7200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피해 감소 스킬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3" name="도형 169">
            <a:extLst>
              <a:ext uri="{FF2B5EF4-FFF2-40B4-BE49-F238E27FC236}">
                <a16:creationId xmlns:a16="http://schemas.microsoft.com/office/drawing/2014/main" id="{FA4E50AE-F12F-4AE8-9504-17DA55760FAF}"/>
              </a:ext>
            </a:extLst>
          </p:cNvPr>
          <p:cNvSpPr>
            <a:spLocks/>
          </p:cNvSpPr>
          <p:nvPr/>
        </p:nvSpPr>
        <p:spPr>
          <a:xfrm>
            <a:off x="1080135" y="1619885"/>
            <a:ext cx="3599815" cy="103759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b="1" spc="-180" dirty="0">
                <a:solidFill>
                  <a:srgbClr val="5A5A5A"/>
                </a:solidFill>
                <a:latin typeface="Arial" charset="0"/>
                <a:ea typeface="Arial" charset="0"/>
              </a:rPr>
              <a:t>몬스터</a:t>
            </a:r>
            <a:endParaRPr lang="ko-KR" altLang="en-US" sz="6000" b="1" dirty="0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7B83CD0-4B41-4966-98E2-A9AB58A8AE60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3780155" y="2651760"/>
            <a:ext cx="1416050" cy="1039495"/>
          </a:xfrm>
          <a:prstGeom prst="bentConnector3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63D24A39-3506-439C-96CA-B08A3BF37A21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3780155" y="3691255"/>
            <a:ext cx="1416050" cy="1162685"/>
          </a:xfrm>
          <a:prstGeom prst="bentConnector3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635A225-943E-443E-9170-662241047012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 flipV="1">
            <a:off x="6995795" y="1723390"/>
            <a:ext cx="1244600" cy="929005"/>
          </a:xfrm>
          <a:prstGeom prst="bentConnector3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26391B8-3FA7-48E2-A10B-8B7398A17DB5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6995795" y="2651760"/>
            <a:ext cx="1244600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7CD321-C8BF-48AD-A531-FE44C7D21364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6995795" y="4853940"/>
            <a:ext cx="1244600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C591FA8-F421-4E87-BB59-E5B5DECE13B5}"/>
              </a:ext>
            </a:extLst>
          </p:cNvPr>
          <p:cNvCxnSpPr>
            <a:stCxn id="26" idx="3"/>
            <a:endCxn id="29" idx="1"/>
          </p:cNvCxnSpPr>
          <p:nvPr/>
        </p:nvCxnSpPr>
        <p:spPr>
          <a:xfrm flipV="1">
            <a:off x="6995795" y="3959860"/>
            <a:ext cx="1244600" cy="893445"/>
          </a:xfrm>
          <a:prstGeom prst="bentConnector3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EB2E14C-85ED-49F0-8209-72F5000DE42E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>
            <a:off x="6995795" y="4853940"/>
            <a:ext cx="1244600" cy="899795"/>
          </a:xfrm>
          <a:prstGeom prst="bentConnector3">
            <a:avLst/>
          </a:prstGeom>
          <a:ln w="508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5" name="도형 120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게임 시스템</a:t>
            </a:r>
            <a:endParaRPr lang="ko-KR" altLang="en-US" sz="123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25"/>
          <p:cNvSpPr>
            <a:spLocks/>
          </p:cNvSpPr>
          <p:nvPr/>
        </p:nvSpPr>
        <p:spPr>
          <a:xfrm>
            <a:off x="4856480" y="1619885"/>
            <a:ext cx="6385560" cy="143764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정예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몬스터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정예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몬스터는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몬스터에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비해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기본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스탯이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배로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강하다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또한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일반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몬스터와는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달리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특수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상태를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가지고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있다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628088"/>
              </p:ext>
            </p:extLst>
          </p:nvPr>
        </p:nvGraphicFramePr>
        <p:xfrm>
          <a:off x="2880000" y="3240000"/>
          <a:ext cx="836168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0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1" i="0" kern="1200" dirty="0" err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1" i="0" kern="1200" dirty="0" err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1" i="0" kern="1200" dirty="0" err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회피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플레이어의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공격을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확률로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회피한다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광분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 몬스터의 이동속도와 공격속도가 증가한다</a:t>
                      </a:r>
                      <a:endParaRPr lang="ko-KR" altLang="en-US" sz="1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운석</a:t>
                      </a:r>
                      <a:endParaRPr lang="ko-KR" altLang="en-US" sz="1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몬스터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주변으로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강력한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운석이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확률로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떨어진다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순간이동</a:t>
                      </a:r>
                      <a:endParaRPr lang="ko-KR" altLang="en-US" sz="1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플레이어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주변으로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순간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이동한다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회복</a:t>
                      </a:r>
                      <a:endParaRPr lang="ko-KR" altLang="en-US" sz="1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몬스터의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체력이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매 초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회복된다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두려움</a:t>
                      </a:r>
                      <a:endParaRPr lang="ko-KR" altLang="en-US" sz="1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몬스터에게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피격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시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플레이어의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물약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사용이</a:t>
                      </a:r>
                      <a:r>
                        <a:rPr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제한된다</a:t>
                      </a:r>
                      <a:endParaRPr lang="ko-KR" alt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" name="도형 128"/>
          <p:cNvSpPr>
            <a:spLocks/>
          </p:cNvSpPr>
          <p:nvPr/>
        </p:nvSpPr>
        <p:spPr>
          <a:xfrm>
            <a:off x="-703580" y="3947795"/>
            <a:ext cx="4900930" cy="45212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2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특수</a:t>
            </a:r>
            <a:r>
              <a:rPr lang="en-US" altLang="ko-KR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상태</a:t>
            </a:r>
            <a:endPara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도형 169">
            <a:extLst>
              <a:ext uri="{FF2B5EF4-FFF2-40B4-BE49-F238E27FC236}">
                <a16:creationId xmlns:a16="http://schemas.microsoft.com/office/drawing/2014/main" id="{19D49796-624D-4467-BC99-B8C556B20696}"/>
              </a:ext>
            </a:extLst>
          </p:cNvPr>
          <p:cNvSpPr>
            <a:spLocks/>
          </p:cNvSpPr>
          <p:nvPr/>
        </p:nvSpPr>
        <p:spPr>
          <a:xfrm>
            <a:off x="1080135" y="1619885"/>
            <a:ext cx="3599815" cy="103759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b="1" spc="-180" dirty="0">
                <a:solidFill>
                  <a:srgbClr val="5A5A5A"/>
                </a:solidFill>
                <a:latin typeface="Arial" charset="0"/>
                <a:ea typeface="Arial" charset="0"/>
              </a:rPr>
              <a:t>몬스터</a:t>
            </a:r>
            <a:endParaRPr lang="ko-KR" altLang="en-US" sz="6000" b="1" dirty="0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5" name="도형 136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게임 시스템</a:t>
            </a:r>
            <a:endParaRPr lang="ko-KR" altLang="en-US" sz="123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37"/>
          <p:cNvSpPr>
            <a:spLocks/>
          </p:cNvSpPr>
          <p:nvPr/>
        </p:nvSpPr>
        <p:spPr>
          <a:xfrm>
            <a:off x="1731010" y="2927350"/>
            <a:ext cx="8730615" cy="116078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342900" indent="-342900" defTabSz="1125220" eaLnBrk="0" latinLnBrk="0">
              <a:buFontTx/>
              <a:buChar char="-"/>
            </a:pP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보스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몬스터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Tx/>
              <a:buChar char="-"/>
            </a:pP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보스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몬스터는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정예몬스터와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같이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특수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상태도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부여된다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정예몬스터와의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차이점은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공격에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다양한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패턴들이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추가된다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31">
            <a:extLst>
              <a:ext uri="{FF2B5EF4-FFF2-40B4-BE49-F238E27FC236}">
                <a16:creationId xmlns:a16="http://schemas.microsoft.com/office/drawing/2014/main" id="{91792AA2-6AE0-4C8C-B633-A49AD7293194}"/>
              </a:ext>
            </a:extLst>
          </p:cNvPr>
          <p:cNvSpPr>
            <a:spLocks/>
          </p:cNvSpPr>
          <p:nvPr/>
        </p:nvSpPr>
        <p:spPr>
          <a:xfrm>
            <a:off x="3645535" y="1259840"/>
            <a:ext cx="4901565" cy="728980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몬스터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142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3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그래픽</a:t>
            </a:r>
            <a:endParaRPr lang="ko-KR" altLang="en-US" sz="123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6" name="그림 1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90" y="2295525"/>
            <a:ext cx="3372485" cy="3220085"/>
          </a:xfrm>
          <a:prstGeom prst="rect">
            <a:avLst/>
          </a:prstGeom>
          <a:noFill/>
        </p:spPr>
      </p:pic>
      <p:sp>
        <p:nvSpPr>
          <p:cNvPr id="27" name="도형 154"/>
          <p:cNvSpPr>
            <a:spLocks/>
          </p:cNvSpPr>
          <p:nvPr/>
        </p:nvSpPr>
        <p:spPr>
          <a:xfrm>
            <a:off x="5388610" y="3109595"/>
            <a:ext cx="5581650" cy="145288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342900" indent="-342900" defTabSz="1125220" eaLnBrk="0" latinLnBrk="0">
              <a:buFontTx/>
              <a:buChar char="-"/>
            </a:pP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본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애니메이션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Tx/>
              <a:buChar char="-"/>
            </a:pP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본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애니메이션을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통해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장비의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각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파츠만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제작하여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동일한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애니메이션에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장비만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교체하는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방식을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사용한다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31">
            <a:extLst>
              <a:ext uri="{FF2B5EF4-FFF2-40B4-BE49-F238E27FC236}">
                <a16:creationId xmlns:a16="http://schemas.microsoft.com/office/drawing/2014/main" id="{9C79F655-38DD-4397-9C70-CFE2C88B3CB2}"/>
              </a:ext>
            </a:extLst>
          </p:cNvPr>
          <p:cNvSpPr>
            <a:spLocks/>
          </p:cNvSpPr>
          <p:nvPr/>
        </p:nvSpPr>
        <p:spPr>
          <a:xfrm>
            <a:off x="3645535" y="1259840"/>
            <a:ext cx="4901565" cy="728980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HY견고딕" charset="0"/>
                <a:ea typeface="HY견고딕" charset="0"/>
              </a:rPr>
              <a:t>플레이어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6499225" y="3285490"/>
            <a:ext cx="4615180" cy="222948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145"/>
          <p:cNvSpPr>
            <a:spLocks/>
          </p:cNvSpPr>
          <p:nvPr/>
        </p:nvSpPr>
        <p:spPr>
          <a:xfrm>
            <a:off x="899795" y="501650"/>
            <a:ext cx="1694815" cy="30289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l" defTabSz="112522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b="0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sz="123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3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그래픽</a:t>
            </a:r>
            <a:endParaRPr lang="ko-KR" altLang="en-US" sz="123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155"/>
          <p:cNvSpPr>
            <a:spLocks/>
          </p:cNvSpPr>
          <p:nvPr/>
        </p:nvSpPr>
        <p:spPr>
          <a:xfrm>
            <a:off x="7308850" y="3286760"/>
            <a:ext cx="3881120" cy="116078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defTabSz="1125220" eaLnBrk="0" latinLnBrk="0">
              <a:buFontTx/>
              <a:buNone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타일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맵</a:t>
            </a:r>
          </a:p>
          <a:p>
            <a:pPr marL="0" indent="0" defTabSz="1125220" eaLnBrk="0" latinLnBrk="0">
              <a:buFontTx/>
              <a:buNone/>
            </a:pP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타일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맵을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통해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각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맵의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팔레트를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제작하여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맵을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제작한다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157"/>
          <p:cNvSpPr>
            <a:spLocks/>
          </p:cNvSpPr>
          <p:nvPr/>
        </p:nvSpPr>
        <p:spPr>
          <a:xfrm>
            <a:off x="5072380" y="2926715"/>
            <a:ext cx="1607185" cy="36004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16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팔라딘</a:t>
            </a:r>
            <a:r>
              <a: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6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스토리</a:t>
            </a:r>
            <a:endParaRPr lang="ko-KR" altLang="en-US" sz="1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도형 158"/>
          <p:cNvSpPr>
            <a:spLocks/>
          </p:cNvSpPr>
          <p:nvPr/>
        </p:nvSpPr>
        <p:spPr>
          <a:xfrm>
            <a:off x="5923280" y="5657215"/>
            <a:ext cx="1607185" cy="360045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16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인투더던전</a:t>
            </a:r>
            <a:endParaRPr lang="ko-KR" altLang="en-US" sz="1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그림 1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65" y="1092835"/>
            <a:ext cx="3930015" cy="2192655"/>
          </a:xfrm>
          <a:prstGeom prst="rect">
            <a:avLst/>
          </a:pr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1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" y="3837940"/>
            <a:ext cx="4867910" cy="2181860"/>
          </a:xfrm>
          <a:prstGeom prst="rect">
            <a:avLst/>
          </a:pr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도형 169">
            <a:extLst>
              <a:ext uri="{FF2B5EF4-FFF2-40B4-BE49-F238E27FC236}">
                <a16:creationId xmlns:a16="http://schemas.microsoft.com/office/drawing/2014/main" id="{167A12C7-D7E2-4672-9F1D-8B3149E63CBA}"/>
              </a:ext>
            </a:extLst>
          </p:cNvPr>
          <p:cNvSpPr>
            <a:spLocks/>
          </p:cNvSpPr>
          <p:nvPr/>
        </p:nvSpPr>
        <p:spPr>
          <a:xfrm>
            <a:off x="7449820" y="1619885"/>
            <a:ext cx="3599815" cy="103759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b="1" spc="-180" dirty="0">
                <a:solidFill>
                  <a:srgbClr val="5A5A5A"/>
                </a:solidFill>
                <a:latin typeface="Arial" charset="0"/>
                <a:ea typeface="Arial" charset="0"/>
              </a:rPr>
              <a:t>배 경</a:t>
            </a:r>
            <a:endParaRPr lang="ko-KR" altLang="en-US" sz="6000" b="1" dirty="0">
              <a:solidFill>
                <a:srgbClr val="5A5A5A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11"/>
          <p:cNvSpPr>
            <a:spLocks/>
          </p:cNvSpPr>
          <p:nvPr/>
        </p:nvSpPr>
        <p:spPr>
          <a:xfrm rot="0">
            <a:off x="899795" y="501650"/>
            <a:ext cx="1695450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게임 </a:t>
            </a:r>
            <a:r>
              <a:rPr lang="ko-KR" altLang="en-US" sz="123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그래픽</a:t>
            </a:r>
            <a:endParaRPr lang="ko-KR" altLang="en-US" sz="123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도형 12"/>
          <p:cNvSpPr>
            <a:spLocks/>
          </p:cNvSpPr>
          <p:nvPr/>
        </p:nvSpPr>
        <p:spPr>
          <a:xfrm rot="0">
            <a:off x="3960495" y="892175"/>
            <a:ext cx="3600450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4000" spc="-170" b="0">
                <a:solidFill>
                  <a:srgbClr val="5A5A5A"/>
                </a:solidFill>
                <a:latin typeface="Arial" charset="0"/>
                <a:ea typeface="Arial" charset="0"/>
              </a:rPr>
              <a:t>배경 예시</a:t>
            </a:r>
            <a:endParaRPr lang="ko-KR" altLang="en-US" sz="4000" b="0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26" name="도형 13"/>
          <p:cNvSpPr>
            <a:spLocks/>
          </p:cNvSpPr>
          <p:nvPr/>
        </p:nvSpPr>
        <p:spPr>
          <a:xfrm rot="0">
            <a:off x="1269365" y="1557655"/>
            <a:ext cx="3881755" cy="452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1.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나태 - 동굴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9365" y="2226310"/>
            <a:ext cx="3836670" cy="3236595"/>
          </a:xfrm>
          <a:prstGeom prst="rect"/>
          <a:noFill/>
        </p:spPr>
      </p:pic>
      <p:pic>
        <p:nvPicPr>
          <p:cNvPr id="28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07095" y="2898140"/>
            <a:ext cx="1896110" cy="1905635"/>
          </a:xfrm>
          <a:prstGeom prst="rect"/>
          <a:noFill/>
        </p:spPr>
      </p:pic>
      <p:pic>
        <p:nvPicPr>
          <p:cNvPr id="29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86170" y="3537585"/>
            <a:ext cx="1238885" cy="629285"/>
          </a:xfrm>
          <a:prstGeom prst="rect"/>
          <a:noFill/>
        </p:spPr>
      </p:pic>
      <p:sp>
        <p:nvSpPr>
          <p:cNvPr id="30" name="도형 19"/>
          <p:cNvSpPr>
            <a:spLocks/>
          </p:cNvSpPr>
          <p:nvPr/>
        </p:nvSpPr>
        <p:spPr>
          <a:xfrm rot="0">
            <a:off x="2409825" y="5551805"/>
            <a:ext cx="1607820" cy="3600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참고 이미지</a:t>
            </a:r>
            <a:endParaRPr lang="ko-KR" altLang="en-US" sz="1600" b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1" name="도형 20"/>
          <p:cNvSpPr>
            <a:spLocks/>
          </p:cNvSpPr>
          <p:nvPr/>
        </p:nvSpPr>
        <p:spPr>
          <a:xfrm rot="0">
            <a:off x="6005195" y="5464810"/>
            <a:ext cx="1607820" cy="3600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팔레트</a:t>
            </a:r>
            <a:endParaRPr lang="ko-KR" altLang="en-US" sz="1600" b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2" name="도형 21"/>
          <p:cNvSpPr>
            <a:spLocks/>
          </p:cNvSpPr>
          <p:nvPr/>
        </p:nvSpPr>
        <p:spPr>
          <a:xfrm rot="0">
            <a:off x="8651875" y="5518150"/>
            <a:ext cx="1607820" cy="3600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인게임 예시</a:t>
            </a:r>
            <a:endParaRPr lang="ko-KR" altLang="en-US" sz="1600" b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22"/>
          <p:cNvSpPr>
            <a:spLocks/>
          </p:cNvSpPr>
          <p:nvPr/>
        </p:nvSpPr>
        <p:spPr>
          <a:xfrm rot="0">
            <a:off x="899795" y="501650"/>
            <a:ext cx="1695450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게임 </a:t>
            </a:r>
            <a:r>
              <a:rPr lang="ko-KR" altLang="en-US" sz="123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그래픽</a:t>
            </a:r>
            <a:endParaRPr lang="ko-KR" altLang="en-US" sz="123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도형 23"/>
          <p:cNvSpPr>
            <a:spLocks/>
          </p:cNvSpPr>
          <p:nvPr/>
        </p:nvSpPr>
        <p:spPr>
          <a:xfrm rot="0">
            <a:off x="1269365" y="1557655"/>
            <a:ext cx="3881755" cy="452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2.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탐욕 - 폐허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4"/>
          <p:cNvSpPr>
            <a:spLocks/>
          </p:cNvSpPr>
          <p:nvPr/>
        </p:nvSpPr>
        <p:spPr>
          <a:xfrm rot="0">
            <a:off x="3960495" y="892175"/>
            <a:ext cx="3600450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4000" spc="-170" b="0">
                <a:solidFill>
                  <a:srgbClr val="5A5A5A"/>
                </a:solidFill>
                <a:latin typeface="Arial" charset="0"/>
                <a:ea typeface="Arial" charset="0"/>
              </a:rPr>
              <a:t>배경 예시</a:t>
            </a:r>
            <a:endParaRPr lang="ko-KR" altLang="en-US" sz="4000" b="0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27" name="도형 25"/>
          <p:cNvSpPr>
            <a:spLocks/>
          </p:cNvSpPr>
          <p:nvPr/>
        </p:nvSpPr>
        <p:spPr>
          <a:xfrm rot="0">
            <a:off x="2409825" y="5551805"/>
            <a:ext cx="1607820" cy="3600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참고 이미지</a:t>
            </a:r>
            <a:endParaRPr lang="ko-KR" altLang="en-US" sz="1600" b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8" name="도형 26"/>
          <p:cNvSpPr>
            <a:spLocks/>
          </p:cNvSpPr>
          <p:nvPr/>
        </p:nvSpPr>
        <p:spPr>
          <a:xfrm rot="0">
            <a:off x="6005195" y="5464810"/>
            <a:ext cx="1607820" cy="3600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팔레트</a:t>
            </a:r>
            <a:endParaRPr lang="ko-KR" altLang="en-US" sz="1600" b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9" name="도형 27"/>
          <p:cNvSpPr>
            <a:spLocks/>
          </p:cNvSpPr>
          <p:nvPr/>
        </p:nvSpPr>
        <p:spPr>
          <a:xfrm rot="0">
            <a:off x="8651875" y="5518150"/>
            <a:ext cx="1607820" cy="3600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인게임 예시</a:t>
            </a:r>
            <a:endParaRPr lang="ko-KR" altLang="en-US" sz="1600" b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30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63980" y="2630805"/>
            <a:ext cx="3693795" cy="2325370"/>
          </a:xfrm>
          <a:prstGeom prst="rect"/>
          <a:noFill/>
        </p:spPr>
      </p:pic>
      <p:pic>
        <p:nvPicPr>
          <p:cNvPr id="31" name="그림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41390" y="3509645"/>
            <a:ext cx="1515110" cy="772160"/>
          </a:xfrm>
          <a:prstGeom prst="rect"/>
          <a:noFill/>
        </p:spPr>
      </p:pic>
      <p:pic>
        <p:nvPicPr>
          <p:cNvPr id="32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16620" y="2896235"/>
            <a:ext cx="1877060" cy="18865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도형 28"/>
          <p:cNvSpPr>
            <a:spLocks/>
          </p:cNvSpPr>
          <p:nvPr/>
        </p:nvSpPr>
        <p:spPr>
          <a:xfrm rot="0">
            <a:off x="899795" y="501650"/>
            <a:ext cx="1695450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게임 </a:t>
            </a:r>
            <a:r>
              <a:rPr lang="ko-KR" altLang="en-US" sz="123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그래픽</a:t>
            </a:r>
            <a:endParaRPr lang="ko-KR" altLang="en-US" sz="123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도형 29"/>
          <p:cNvSpPr>
            <a:spLocks/>
          </p:cNvSpPr>
          <p:nvPr/>
        </p:nvSpPr>
        <p:spPr>
          <a:xfrm rot="0">
            <a:off x="1269365" y="1557655"/>
            <a:ext cx="3881755" cy="452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3.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음욕 - 감옥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30"/>
          <p:cNvSpPr>
            <a:spLocks/>
          </p:cNvSpPr>
          <p:nvPr/>
        </p:nvSpPr>
        <p:spPr>
          <a:xfrm rot="0">
            <a:off x="3960495" y="892175"/>
            <a:ext cx="3600450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4000" spc="-170" b="0">
                <a:solidFill>
                  <a:srgbClr val="5A5A5A"/>
                </a:solidFill>
                <a:latin typeface="Arial" charset="0"/>
                <a:ea typeface="Arial" charset="0"/>
              </a:rPr>
              <a:t>배경 예시</a:t>
            </a:r>
            <a:endParaRPr lang="ko-KR" altLang="en-US" sz="4000" b="0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27" name="도형 31"/>
          <p:cNvSpPr>
            <a:spLocks/>
          </p:cNvSpPr>
          <p:nvPr/>
        </p:nvSpPr>
        <p:spPr>
          <a:xfrm rot="0">
            <a:off x="2409825" y="5551805"/>
            <a:ext cx="1607820" cy="3600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참고 이미지</a:t>
            </a:r>
            <a:endParaRPr lang="ko-KR" altLang="en-US" sz="1600" b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8" name="도형 32"/>
          <p:cNvSpPr>
            <a:spLocks/>
          </p:cNvSpPr>
          <p:nvPr/>
        </p:nvSpPr>
        <p:spPr>
          <a:xfrm rot="0">
            <a:off x="6005195" y="5464810"/>
            <a:ext cx="1607820" cy="3600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팔레트</a:t>
            </a:r>
            <a:endParaRPr lang="ko-KR" altLang="en-US" sz="1600" b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9" name="도형 33"/>
          <p:cNvSpPr>
            <a:spLocks/>
          </p:cNvSpPr>
          <p:nvPr/>
        </p:nvSpPr>
        <p:spPr>
          <a:xfrm rot="0">
            <a:off x="8651875" y="5518150"/>
            <a:ext cx="1607820" cy="36004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</a:rPr>
              <a:t>인게임 예시</a:t>
            </a:r>
            <a:endParaRPr lang="ko-KR" altLang="en-US" sz="1600" b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30" name="그림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45615" y="2245360"/>
            <a:ext cx="2914015" cy="3027045"/>
          </a:xfrm>
          <a:prstGeom prst="rect"/>
          <a:noFill/>
        </p:spPr>
      </p:pic>
      <p:pic>
        <p:nvPicPr>
          <p:cNvPr id="31" name="그림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28665" y="3590290"/>
            <a:ext cx="1953260" cy="486410"/>
          </a:xfrm>
          <a:prstGeom prst="rect"/>
          <a:noFill/>
        </p:spPr>
      </p:pic>
      <p:pic>
        <p:nvPicPr>
          <p:cNvPr id="32" name="그림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83600" y="2893060"/>
            <a:ext cx="1943735" cy="1943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3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기획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도형 6"/>
          <p:cNvSpPr>
            <a:spLocks/>
          </p:cNvSpPr>
          <p:nvPr/>
        </p:nvSpPr>
        <p:spPr>
          <a:xfrm rot="0">
            <a:off x="4297680" y="805180"/>
            <a:ext cx="3600450" cy="103822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스토리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8"/>
          <p:cNvSpPr txBox="1">
            <a:spLocks/>
          </p:cNvSpPr>
          <p:nvPr/>
        </p:nvSpPr>
        <p:spPr>
          <a:xfrm rot="0">
            <a:off x="894715" y="1736725"/>
            <a:ext cx="10080625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Before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7대 악마의 </a:t>
            </a: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마석으로 인해 세뇌당한 중간계 세상을 구하는 마법사 이야기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  <p:sp>
        <p:nvSpPr>
          <p:cNvPr id="5" name="텍스트 상자 9"/>
          <p:cNvSpPr txBox="1">
            <a:spLocks/>
          </p:cNvSpPr>
          <p:nvPr/>
        </p:nvSpPr>
        <p:spPr>
          <a:xfrm rot="0">
            <a:off x="902970" y="2602230"/>
            <a:ext cx="10019665" cy="34594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After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ko-KR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엔딩 &amp; 엔딩 이후 스토리 추가, 메인스토리 등장인물 변경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 b="1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엔딩 :</a:t>
            </a: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 주인공이 마지막 마석을 파괴하였으나 중간계의 저주는 사라지지 않았다. 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주인공의 조력자였던 천사는 악마가 변신한 모습이였고 악마에게 속은 주인공은 마석이 아닌 봉인석을 파괴한 것이였다. 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봉인석이 파괴되어 중간계와 마계를 잇는 “인베이드 게이트”가 열리게 되어 중간계는 진짜 혼돈을 맞이하게 된다.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 b="1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엔딩 이후 :</a:t>
            </a: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 자신때문에 혼돈을 맞이한 중간계를 구하고자 인베이드 게이트를 공략하며 다닌다.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 b="1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등장인물 변경 : </a:t>
            </a:r>
            <a:r>
              <a:rPr lang="ko-KR" altLang="ko-KR" sz="1800" b="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주인공 (모리스 -&gt; 파우스트), 조력자 (엔딩 이전: 우리엘, 이후: 메피스토)</a:t>
            </a:r>
            <a:endParaRPr lang="ko-KR" altLang="en-US" sz="1800" b="1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4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6499225" y="3285490"/>
            <a:ext cx="4615815" cy="22301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Arial" charset="0"/>
              <a:ea typeface="Arial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rgbClr val="777878"/>
              </a:solidFill>
              <a:latin typeface="맑은 고딕" charset="0"/>
              <a:ea typeface="맑은 고딕" charset="0"/>
            </a:endParaRPr>
          </a:p>
          <a:p>
            <a:pPr marL="0" indent="0" defTabSz="1125220" eaLnBrk="0" latinLnBrk="0">
              <a:buFontTx/>
              <a:buNone/>
            </a:pPr>
            <a:endParaRPr lang="ko-KR" altLang="en-US" sz="1965">
              <a:solidFill>
                <a:schemeClr val="bg2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899795" y="501650"/>
            <a:ext cx="1695450" cy="30353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게임 </a:t>
            </a:r>
            <a:r>
              <a:rPr lang="ko-KR" altLang="en-US" sz="1230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그래픽</a:t>
            </a:r>
            <a:endParaRPr lang="ko-KR" altLang="en-US" sz="1230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946150" y="2266950"/>
            <a:ext cx="2263775" cy="42100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4. 분노 - 투기장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3960495" y="892175"/>
            <a:ext cx="3600450" cy="72898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4000" spc="-170" b="0">
                <a:solidFill>
                  <a:srgbClr val="5A5A5A"/>
                </a:solidFill>
                <a:latin typeface="Arial" charset="0"/>
                <a:ea typeface="Arial" charset="0"/>
              </a:rPr>
              <a:t>배경 예시</a:t>
            </a:r>
            <a:endParaRPr lang="ko-KR" altLang="en-US" sz="4000" b="0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27" name="그림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3905" y="3128645"/>
            <a:ext cx="2626995" cy="1863725"/>
          </a:xfrm>
          <a:prstGeom prst="rect"/>
          <a:noFill/>
        </p:spPr>
      </p:pic>
      <p:pic>
        <p:nvPicPr>
          <p:cNvPr id="28" name="그림 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66160" y="2898140"/>
            <a:ext cx="1901825" cy="2324735"/>
          </a:xfrm>
          <a:prstGeom prst="rect"/>
          <a:noFill/>
        </p:spPr>
      </p:pic>
      <p:pic>
        <p:nvPicPr>
          <p:cNvPr id="29" name="그림 4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40070" y="3159760"/>
            <a:ext cx="3043555" cy="1803400"/>
          </a:xfrm>
          <a:prstGeom prst="rect"/>
          <a:noFill/>
        </p:spPr>
      </p:pic>
      <p:pic>
        <p:nvPicPr>
          <p:cNvPr id="30" name="그림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62695" y="3103880"/>
            <a:ext cx="2564130" cy="1913255"/>
          </a:xfrm>
          <a:prstGeom prst="rect"/>
          <a:noFill/>
        </p:spPr>
      </p:pic>
      <p:sp>
        <p:nvSpPr>
          <p:cNvPr id="31" name="도형 45"/>
          <p:cNvSpPr>
            <a:spLocks/>
          </p:cNvSpPr>
          <p:nvPr/>
        </p:nvSpPr>
        <p:spPr>
          <a:xfrm rot="0">
            <a:off x="3368675" y="2257425"/>
            <a:ext cx="2379345" cy="42100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5. 시기 - 교회제단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46"/>
          <p:cNvSpPr>
            <a:spLocks/>
          </p:cNvSpPr>
          <p:nvPr/>
        </p:nvSpPr>
        <p:spPr>
          <a:xfrm rot="0">
            <a:off x="5978525" y="2266950"/>
            <a:ext cx="2379345" cy="42100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6. 인색 - 보물창고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47"/>
          <p:cNvSpPr>
            <a:spLocks/>
          </p:cNvSpPr>
          <p:nvPr/>
        </p:nvSpPr>
        <p:spPr>
          <a:xfrm rot="0">
            <a:off x="8961120" y="2263775"/>
            <a:ext cx="2379345" cy="42100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7. 교만 - 궁전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73"/>
          <p:cNvSpPr>
            <a:spLocks/>
          </p:cNvSpPr>
          <p:nvPr/>
        </p:nvSpPr>
        <p:spPr>
          <a:xfrm>
            <a:off x="3006090" y="2802255"/>
            <a:ext cx="6179820" cy="1344930"/>
          </a:xfrm>
          <a:prstGeom prst="rect">
            <a:avLst/>
          </a:prstGeom>
          <a:noFill/>
        </p:spPr>
        <p:txBody>
          <a:bodyPr vert="horz" wrap="square" lIns="112395" tIns="56515" rIns="112395" bIns="56515" numCol="1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en-US" altLang="ko-KR" sz="8000" spc="-18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8000" spc="-180" dirty="0">
                <a:solidFill>
                  <a:srgbClr val="000000">
                    <a:lumMod val="75000"/>
                    <a:lumOff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8000" dirty="0">
              <a:solidFill>
                <a:srgbClr val="000000">
                  <a:lumMod val="75000"/>
                  <a:lumOff val="2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36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기획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도형 12"/>
          <p:cNvSpPr>
            <a:spLocks/>
          </p:cNvSpPr>
          <p:nvPr/>
        </p:nvSpPr>
        <p:spPr>
          <a:xfrm rot="0">
            <a:off x="3726180" y="805180"/>
            <a:ext cx="475170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기본 흐름도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13" descr="C:/Users/lionk/AppData/Roaming/PolarisOffice/ETemp/22848_6930192/fImage63860277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7230" y="857250"/>
            <a:ext cx="8838565" cy="5440680"/>
          </a:xfrm>
          <a:prstGeom prst="rect"/>
          <a:noFill/>
        </p:spPr>
      </p:pic>
      <p:sp>
        <p:nvSpPr>
          <p:cNvPr id="5" name="텍스트 상자 16"/>
          <p:cNvSpPr txBox="1">
            <a:spLocks/>
          </p:cNvSpPr>
          <p:nvPr/>
        </p:nvSpPr>
        <p:spPr>
          <a:xfrm rot="0">
            <a:off x="5450205" y="3980180"/>
            <a:ext cx="6054090" cy="2273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1. 마을에서 전투 맵 선택 입장으로 액트 진행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2. 성장이 부족하면 액트 진행 불가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3. 부족한 성장은 마을의 NPC를 통한 장비 강화로 캐릭터 성장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기획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900430" y="953770"/>
            <a:ext cx="659320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인베이드 게이트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15" descr="C:/Users/lionk/AppData/Roaming/PolarisOffice/ETemp/22848_6930192/fImage34644283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98080" y="1165225"/>
            <a:ext cx="2630805" cy="5038090"/>
          </a:xfrm>
          <a:prstGeom prst="rect"/>
          <a:noFill/>
        </p:spPr>
      </p:pic>
      <p:sp>
        <p:nvSpPr>
          <p:cNvPr id="5" name="텍스트 상자 17"/>
          <p:cNvSpPr txBox="1">
            <a:spLocks/>
          </p:cNvSpPr>
          <p:nvPr/>
        </p:nvSpPr>
        <p:spPr>
          <a:xfrm rot="0">
            <a:off x="1745615" y="2572385"/>
            <a:ext cx="6054090" cy="27730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1. 마을(로비)에서 던전의 종류와 난이도 선택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2. 사냥을 통한 던전 게이지 상승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3. 던전 게이지 달성 시 보스 포탈 생성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4. 보스 처치 시 던전 보상 획득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기획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6340475" y="805180"/>
            <a:ext cx="4751705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성장 시스템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20" descr="C:/Users/lionk/AppData/Roaming/PolarisOffice/ETemp/22848_6930192/fImage33761293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8525" y="1303020"/>
            <a:ext cx="6839585" cy="4972685"/>
          </a:xfrm>
          <a:prstGeom prst="rect"/>
          <a:noFill/>
        </p:spPr>
      </p:pic>
      <p:sp>
        <p:nvSpPr>
          <p:cNvPr id="5" name="텍스트 상자 21"/>
          <p:cNvSpPr txBox="1">
            <a:spLocks/>
          </p:cNvSpPr>
          <p:nvPr/>
        </p:nvSpPr>
        <p:spPr>
          <a:xfrm rot="0">
            <a:off x="6540500" y="2043430"/>
            <a:ext cx="6054090" cy="27730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1. 레벨업을 통한 성장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2. 강화에 필요한 재화를 사냥을 통하여 획득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3. 인챈트를 통한 추가옵션 설정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altLang="ko-KR" sz="1800">
                <a:solidFill>
                  <a:srgbClr val="5A5A5A"/>
                </a:solidFill>
                <a:latin typeface="맑은 고딕" charset="0"/>
                <a:ea typeface="맑은 고딕" charset="0"/>
                <a:cs typeface="Times New Roman" charset="0"/>
              </a:rPr>
              <a:t>4. 강화를 통한 장비 기본스탯 상승</a:t>
            </a: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169">
            <a:extLst>
              <a:ext uri="{FF2B5EF4-FFF2-40B4-BE49-F238E27FC236}">
                <a16:creationId xmlns:a16="http://schemas.microsoft.com/office/drawing/2014/main" id="{3A41B957-32E8-4D30-96AF-C4382BDF4E99}"/>
              </a:ext>
            </a:extLst>
          </p:cNvPr>
          <p:cNvSpPr>
            <a:spLocks/>
          </p:cNvSpPr>
          <p:nvPr/>
        </p:nvSpPr>
        <p:spPr>
          <a:xfrm>
            <a:off x="3216275" y="2811780"/>
            <a:ext cx="5760720" cy="1344295"/>
          </a:xfrm>
          <a:prstGeom prst="rect">
            <a:avLst/>
          </a:prstGeom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8000" spc="-170" b="1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  <a:ea typeface="Arial" charset="0"/>
              </a:rPr>
              <a:t>아 트</a:t>
            </a:r>
            <a:endParaRPr lang="ko-KR" altLang="en-US" sz="8000" b="1">
              <a:solidFill>
                <a:srgbClr val="000000">
                  <a:lumMod val="75000"/>
                  <a:lumOff val="25000"/>
                </a:srgb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0" r="0" b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899795" y="501650"/>
            <a:ext cx="1695450" cy="302895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l" fontAlgn="auto" defTabSz="112522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30" cap="none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HY견고딕" charset="0"/>
                <a:ea typeface="HY견고딕" charset="0"/>
              </a:rPr>
              <a:t>아트</a:t>
            </a:r>
            <a:endParaRPr lang="ko-KR" altLang="en-US" sz="1230" cap="none" b="0" strike="noStrike">
              <a:solidFill>
                <a:schemeClr val="tx1">
                  <a:lumMod val="65000"/>
                  <a:lumOff val="3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297680" y="805180"/>
            <a:ext cx="3600450" cy="1036320"/>
          </a:xfrm>
          <a:prstGeom prst="rect"/>
          <a:noFill/>
        </p:spPr>
        <p:txBody>
          <a:bodyPr wrap="square" lIns="112395" tIns="56515" rIns="112395" bIns="56515" numCol="1" vert="horz" anchor="t">
            <a:spAutoFit/>
          </a:bodyPr>
          <a:lstStyle/>
          <a:p>
            <a:pPr marL="0" indent="0" algn="ctr" defTabSz="1125220" eaLnBrk="0" latinLnBrk="0">
              <a:buFontTx/>
              <a:buNone/>
            </a:pPr>
            <a:r>
              <a:rPr lang="ko-KR" altLang="en-US" sz="6000" spc="-170" b="1">
                <a:solidFill>
                  <a:srgbClr val="5A5A5A"/>
                </a:solidFill>
                <a:latin typeface="Arial" charset="0"/>
                <a:ea typeface="Arial" charset="0"/>
              </a:rPr>
              <a:t>배경</a:t>
            </a:r>
            <a:endParaRPr lang="ko-KR" altLang="en-US" sz="6000" b="1">
              <a:solidFill>
                <a:srgbClr val="5A5A5A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85" descr="C:/Users/lionk/AppData/Roaming/PolarisOffice/ETemp/22848_6930192/fImage37099434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58030" y="1837055"/>
            <a:ext cx="4460240" cy="4460875"/>
          </a:xfrm>
          <a:prstGeom prst="rect"/>
          <a:noFill/>
        </p:spPr>
      </p:pic>
      <p:sp>
        <p:nvSpPr>
          <p:cNvPr id="5" name="텍스트 상자 87"/>
          <p:cNvSpPr txBox="1">
            <a:spLocks/>
          </p:cNvSpPr>
          <p:nvPr/>
        </p:nvSpPr>
        <p:spPr>
          <a:xfrm rot="0">
            <a:off x="1264920" y="3430270"/>
            <a:ext cx="10080625" cy="8801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defTabSz="1125220" eaLnBrk="0" latinLnBrk="0">
              <a:buFont typeface="맑은 고딕"/>
              <a:buChar char="-"/>
            </a:pPr>
            <a:r>
              <a:rPr lang="ko-KR" altLang="ko-KR" sz="2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액트 1 동굴 팔레트</a:t>
            </a:r>
            <a:endParaRPr lang="ko-KR" altLang="en-US" sz="22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342900" indent="-342900" defTabSz="1125220" eaLnBrk="0" latinLnBrk="0">
              <a:buFont typeface="맑은 고딕"/>
              <a:buChar char="-"/>
            </a:pP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lnSpc>
                <a:spcPct val="107000"/>
              </a:lnSpc>
              <a:spcAft>
                <a:spcPts val="800"/>
              </a:spcAft>
              <a:buFontTx/>
              <a:buNone/>
            </a:pPr>
            <a:endParaRPr lang="ko-KR" altLang="en-US" sz="1800">
              <a:solidFill>
                <a:srgbClr val="5A5A5A"/>
              </a:solidFill>
              <a:latin typeface="맑은 고딕" charset="0"/>
              <a:ea typeface="맑은 고딕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41</Pages>
  <Paragraphs>284</Paragraphs>
  <Words>796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이 경준</dc:creator>
  <cp:lastModifiedBy>이 경준</cp:lastModifiedBy>
  <dc:title>grey browser</dc:title>
  <cp:version>9.104.123.46490</cp:version>
  <dcterms:modified xsi:type="dcterms:W3CDTF">2022-03-28T14:43:13Z</dcterms:modified>
</cp:coreProperties>
</file>